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58" r:id="rId6"/>
    <p:sldId id="292" r:id="rId7"/>
    <p:sldId id="305" r:id="rId8"/>
    <p:sldId id="261" r:id="rId9"/>
    <p:sldId id="262" r:id="rId10"/>
    <p:sldId id="263" r:id="rId11"/>
    <p:sldId id="265" r:id="rId12"/>
    <p:sldId id="266" r:id="rId13"/>
    <p:sldId id="267" r:id="rId14"/>
    <p:sldId id="269" r:id="rId15"/>
    <p:sldId id="293" r:id="rId16"/>
    <p:sldId id="294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90" r:id="rId27"/>
    <p:sldId id="291" r:id="rId28"/>
    <p:sldId id="289" r:id="rId29"/>
    <p:sldId id="283" r:id="rId30"/>
    <p:sldId id="284" r:id="rId31"/>
    <p:sldId id="285" r:id="rId32"/>
    <p:sldId id="286" r:id="rId33"/>
    <p:sldId id="287" r:id="rId34"/>
    <p:sldId id="288" r:id="rId35"/>
    <p:sldId id="295" r:id="rId36"/>
    <p:sldId id="296" r:id="rId37"/>
    <p:sldId id="298" r:id="rId38"/>
    <p:sldId id="299" r:id="rId39"/>
    <p:sldId id="300" r:id="rId40"/>
    <p:sldId id="301" r:id="rId41"/>
    <p:sldId id="302" r:id="rId42"/>
    <p:sldId id="303" r:id="rId43"/>
    <p:sldId id="297" r:id="rId44"/>
    <p:sldId id="304" r:id="rId45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8642AE9-045A-4578-9F52-B8F559E3D7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6ADD2741-C0E4-47EF-8671-3335713996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684FADD-5ACC-47FD-A161-2CCFE23F5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480B8-6EC4-46C8-9B87-CE0363AE3B22}" type="datetimeFigureOut">
              <a:rPr lang="ko-KR" altLang="en-US" smtClean="0"/>
              <a:t>2021-03-19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F925510-1EDE-4DA2-B8F4-FEB1AED33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1789125-3FE5-40AA-931B-2E30334DA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86818-D43B-4D77-A325-875258081E1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36402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88CD0A4-CCA7-4E80-8018-5D2DCF747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8562F3BA-6D0D-4FD5-9BF4-2F3635431F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D209997-7083-4707-AF8B-77D4BEDF0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480B8-6EC4-46C8-9B87-CE0363AE3B22}" type="datetimeFigureOut">
              <a:rPr lang="ko-KR" altLang="en-US" smtClean="0"/>
              <a:t>2021-03-19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B597F8F-F94B-4089-981B-B32AA4015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84D6655-47EB-4452-8800-33E76067B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86818-D43B-4D77-A325-875258081E1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46119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1F2FDAA5-4603-4A61-8AAC-F17DBC233B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55431A65-50E0-403E-A433-0913DEBB1F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A9E5DDE-2AC0-4BF4-A93E-B18011978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480B8-6EC4-46C8-9B87-CE0363AE3B22}" type="datetimeFigureOut">
              <a:rPr lang="ko-KR" altLang="en-US" smtClean="0"/>
              <a:t>2021-03-19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5DE1AE7-ECAE-4F43-86B3-5B23E3216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4C387CA-C8C1-4A0C-AA02-420E00C38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86818-D43B-4D77-A325-875258081E1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23277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1405073-80F1-4E82-9CE4-302B0EB42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0149D2C-EF06-4195-A1D1-17F75D2DD4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FA455D5-EB40-4B50-BCDA-9BC10B793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480B8-6EC4-46C8-9B87-CE0363AE3B22}" type="datetimeFigureOut">
              <a:rPr lang="ko-KR" altLang="en-US" smtClean="0"/>
              <a:t>2021-03-19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38D7394-5105-48DD-B908-19CFBCC18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71BF657-BD31-47DD-96E6-DCD61DD6D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86818-D43B-4D77-A325-875258081E1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04355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FF49892-1E48-41EC-9EF2-DAB1097DB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822677A-480A-41A3-B6ED-26E66C35CE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A2ECA0F-4816-4314-B089-DCC0C0A4B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480B8-6EC4-46C8-9B87-CE0363AE3B22}" type="datetimeFigureOut">
              <a:rPr lang="ko-KR" altLang="en-US" smtClean="0"/>
              <a:t>2021-03-19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ABFBB86-C779-47A4-9C42-EE1CA4304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054B522-48A9-428F-B3FE-BCBA33B93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86818-D43B-4D77-A325-875258081E1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32270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4914B00-5C86-4C68-BC86-C17D4C79C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39DB813-233B-4F75-9AFE-6E5577F4EB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BBC088BC-AF1B-46C5-A7EB-4F2DCF9614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3840ADC8-B056-49B9-8EE8-84BF93B20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480B8-6EC4-46C8-9B87-CE0363AE3B22}" type="datetimeFigureOut">
              <a:rPr lang="ko-KR" altLang="en-US" smtClean="0"/>
              <a:t>2021-03-19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5FC6387D-9758-4073-A6A8-AF631EEC5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A5FA1BA8-394B-4541-869B-32CA3EEC7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86818-D43B-4D77-A325-875258081E1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42802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9B0652B-AF61-421E-815F-58EA5E1BB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23A8D5E-CB02-4954-BFD9-DD3896ECD8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BB745C8C-8B08-4437-979D-CC3C7EB5E7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A4AAD94-4BCD-449F-9177-45FFB0A91B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25FF40CA-9D58-4A50-8942-3188C4AF64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6DBE6382-9E52-4729-9F28-2B5313BF5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480B8-6EC4-46C8-9B87-CE0363AE3B22}" type="datetimeFigureOut">
              <a:rPr lang="ko-KR" altLang="en-US" smtClean="0"/>
              <a:t>2021-03-19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F929583E-6E61-423B-A9F3-BF2BF29D7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110592B2-172E-4991-9E4C-178496411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86818-D43B-4D77-A325-875258081E1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59716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2A6F8A9-2299-4A2B-8B03-76DF530E4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6D07A34B-D636-4869-880A-7E333374F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480B8-6EC4-46C8-9B87-CE0363AE3B22}" type="datetimeFigureOut">
              <a:rPr lang="ko-KR" altLang="en-US" smtClean="0"/>
              <a:t>2021-03-19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BDD722E-21A3-4042-A733-3A5531C9D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646547F7-B256-434F-8112-E49D4D282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86818-D43B-4D77-A325-875258081E1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86885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A977093B-8290-4349-9E0F-92E15BC0C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480B8-6EC4-46C8-9B87-CE0363AE3B22}" type="datetimeFigureOut">
              <a:rPr lang="ko-KR" altLang="en-US" smtClean="0"/>
              <a:t>2021-03-19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0E28A50B-EF2C-42C4-BDE3-1FF1FE60C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C9A57E5-6268-4C30-88F6-FD266E317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86818-D43B-4D77-A325-875258081E1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43116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FC778B6-08D5-4989-8372-B275B2E9B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9F40557-296A-47F4-8203-A5CEF5207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60614A-084F-4438-8107-0D4A126698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438ECB41-AED3-4658-931D-1E4576D62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480B8-6EC4-46C8-9B87-CE0363AE3B22}" type="datetimeFigureOut">
              <a:rPr lang="ko-KR" altLang="en-US" smtClean="0"/>
              <a:t>2021-03-19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F059E4F2-E211-4A54-B4BE-E3FA03AC7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2B54DC4-947D-4F54-A366-5A5D83B0E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86818-D43B-4D77-A325-875258081E1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78126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BE2802C-6530-428E-B8F0-C0A76D0FA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4DF49D24-2C0E-41C0-A070-E5ACAC6C9C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1496423-407B-45C6-A1BF-0E71757D96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F041F51D-059E-469E-B1B0-08B8266C8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480B8-6EC4-46C8-9B87-CE0363AE3B22}" type="datetimeFigureOut">
              <a:rPr lang="ko-KR" altLang="en-US" smtClean="0"/>
              <a:t>2021-03-19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905801A8-61E8-44BF-B6DF-1D9242DFE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F359B4B7-0A74-4F54-8ABA-EBD8785B9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86818-D43B-4D77-A325-875258081E1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5991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7C9D8282-4D1E-4541-9774-FD57CD693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195D826-E734-4637-A1B4-AA4453F602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FE9A599-10FF-4AA7-AC42-F9B1E44B4B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6480B8-6EC4-46C8-9B87-CE0363AE3B22}" type="datetimeFigureOut">
              <a:rPr lang="ko-KR" altLang="en-US" smtClean="0"/>
              <a:t>2021-03-19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8BC490D-61B5-45E1-8ACA-2B31D1AE47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1F8E236-D8F9-4EB5-AFBA-CDC22EDE77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A86818-D43B-4D77-A325-875258081E1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6917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finance.ssu.ac.kr/wp-admin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313438D-55D6-434C-A4A3-5FE5D4BCC5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ko-KR" altLang="en-US" dirty="0"/>
              <a:t>학과 홈페이지 이전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FF0961F1-0E85-4261-8BEF-5DF3E8D68D3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3625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>
            <a:extLst>
              <a:ext uri="{FF2B5EF4-FFF2-40B4-BE49-F238E27FC236}">
                <a16:creationId xmlns:a16="http://schemas.microsoft.com/office/drawing/2014/main" id="{502B3BED-D9D4-48F0-817C-8DF41F42D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웹사이트 제작 순서</a:t>
            </a:r>
          </a:p>
        </p:txBody>
      </p:sp>
      <p:sp>
        <p:nvSpPr>
          <p:cNvPr id="25" name="내용 개체 틀 2">
            <a:extLst>
              <a:ext uri="{FF2B5EF4-FFF2-40B4-BE49-F238E27FC236}">
                <a16:creationId xmlns:a16="http://schemas.microsoft.com/office/drawing/2014/main" id="{77D94782-21F5-4036-A5EA-93EAC4021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ko-KR" altLang="en-US" dirty="0"/>
              <a:t>기존 사이트 분석 </a:t>
            </a:r>
            <a:r>
              <a:rPr lang="en-US" altLang="ko-KR" dirty="0"/>
              <a:t>/ </a:t>
            </a:r>
            <a:r>
              <a:rPr lang="ko-KR" altLang="en-US" dirty="0"/>
              <a:t>기획</a:t>
            </a:r>
            <a:endParaRPr lang="en-US" altLang="ko-KR" dirty="0"/>
          </a:p>
          <a:p>
            <a:pPr lvl="1"/>
            <a:r>
              <a:rPr lang="ko-KR" altLang="en-US" dirty="0"/>
              <a:t>메뉴 구조 </a:t>
            </a:r>
            <a:r>
              <a:rPr lang="en-US" altLang="ko-KR" dirty="0"/>
              <a:t>/ </a:t>
            </a:r>
            <a:r>
              <a:rPr lang="ko-KR" altLang="en-US" dirty="0"/>
              <a:t>정적페이지 </a:t>
            </a:r>
            <a:r>
              <a:rPr lang="en-US" altLang="ko-KR" dirty="0"/>
              <a:t>/ </a:t>
            </a:r>
            <a:r>
              <a:rPr lang="ko-KR" altLang="en-US" dirty="0"/>
              <a:t>동적 페이지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사이트 디자인</a:t>
            </a:r>
            <a:endParaRPr lang="en-US" altLang="ko-KR" dirty="0"/>
          </a:p>
          <a:p>
            <a:pPr lvl="1"/>
            <a:r>
              <a:rPr lang="ko-KR" altLang="en-US" dirty="0"/>
              <a:t>페이지 </a:t>
            </a:r>
            <a:r>
              <a:rPr lang="ko-KR" altLang="en-US" dirty="0" err="1"/>
              <a:t>빌더</a:t>
            </a:r>
            <a:r>
              <a:rPr lang="ko-KR" altLang="en-US" dirty="0"/>
              <a:t> </a:t>
            </a:r>
            <a:r>
              <a:rPr lang="en-US" altLang="ko-KR" dirty="0"/>
              <a:t>/ HTML </a:t>
            </a:r>
            <a:r>
              <a:rPr lang="ko-KR" altLang="en-US" dirty="0"/>
              <a:t>에디터</a:t>
            </a:r>
            <a:r>
              <a:rPr lang="en-US" altLang="ko-KR" dirty="0"/>
              <a:t> / TEXT </a:t>
            </a:r>
            <a:r>
              <a:rPr lang="ko-KR" altLang="en-US" dirty="0"/>
              <a:t>에디터</a:t>
            </a:r>
            <a:endParaRPr lang="en-US" altLang="ko-KR" dirty="0"/>
          </a:p>
          <a:p>
            <a:pPr lvl="1"/>
            <a:r>
              <a:rPr lang="en-US" altLang="ko-KR" dirty="0"/>
              <a:t>HTML / CSS </a:t>
            </a:r>
            <a:r>
              <a:rPr lang="ko-KR" altLang="en-US" dirty="0"/>
              <a:t>사용</a:t>
            </a:r>
            <a:endParaRPr lang="en-US" altLang="ko-KR" dirty="0"/>
          </a:p>
          <a:p>
            <a:pPr lvl="1"/>
            <a:endParaRPr lang="en-US" altLang="ko-KR" dirty="0"/>
          </a:p>
          <a:p>
            <a:r>
              <a:rPr lang="ko-KR" altLang="en-US" dirty="0"/>
              <a:t>이미지 편집</a:t>
            </a:r>
            <a:endParaRPr lang="en-US" altLang="ko-KR" dirty="0"/>
          </a:p>
          <a:p>
            <a:pPr lvl="1"/>
            <a:r>
              <a:rPr lang="ko-KR" altLang="en-US" dirty="0"/>
              <a:t>이미지 크기 </a:t>
            </a:r>
            <a:r>
              <a:rPr lang="en-US" altLang="ko-KR" dirty="0"/>
              <a:t>/ </a:t>
            </a:r>
            <a:r>
              <a:rPr lang="ko-KR" altLang="en-US" dirty="0"/>
              <a:t>용량 등 수정</a:t>
            </a:r>
            <a:endParaRPr lang="en-US" altLang="ko-KR" dirty="0"/>
          </a:p>
          <a:p>
            <a:pPr lvl="1"/>
            <a:r>
              <a:rPr lang="ko-KR" altLang="en-US" dirty="0"/>
              <a:t>이미지 용량 최대 </a:t>
            </a:r>
            <a:r>
              <a:rPr lang="en-US" altLang="ko-KR" dirty="0"/>
              <a:t>1MB</a:t>
            </a:r>
            <a:r>
              <a:rPr lang="ko-KR" altLang="en-US" dirty="0"/>
              <a:t>까지</a:t>
            </a:r>
            <a:r>
              <a:rPr lang="en-US" altLang="ko-KR" dirty="0"/>
              <a:t> </a:t>
            </a:r>
            <a:r>
              <a:rPr lang="ko-KR" altLang="en-US" dirty="0"/>
              <a:t>권장</a:t>
            </a:r>
            <a:endParaRPr lang="en-US" altLang="ko-KR" dirty="0"/>
          </a:p>
          <a:p>
            <a:pPr lvl="1"/>
            <a:endParaRPr lang="en-US" altLang="ko-KR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956832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>
            <a:extLst>
              <a:ext uri="{FF2B5EF4-FFF2-40B4-BE49-F238E27FC236}">
                <a16:creationId xmlns:a16="http://schemas.microsoft.com/office/drawing/2014/main" id="{502B3BED-D9D4-48F0-817C-8DF41F42D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사이트 분석 </a:t>
            </a:r>
            <a:r>
              <a:rPr lang="en-US" altLang="ko-KR" dirty="0"/>
              <a:t>/ </a:t>
            </a:r>
            <a:r>
              <a:rPr lang="ko-KR" altLang="en-US" dirty="0"/>
              <a:t>기획</a:t>
            </a:r>
          </a:p>
        </p:txBody>
      </p:sp>
      <p:sp>
        <p:nvSpPr>
          <p:cNvPr id="27" name="내용 개체 틀 2">
            <a:extLst>
              <a:ext uri="{FF2B5EF4-FFF2-40B4-BE49-F238E27FC236}">
                <a16:creationId xmlns:a16="http://schemas.microsoft.com/office/drawing/2014/main" id="{ECA59103-DEEB-40D2-BF21-87013943A3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/>
              <a:t>기존 사이트 구조 파악 </a:t>
            </a:r>
            <a:r>
              <a:rPr lang="en-US" altLang="ko-KR" dirty="0"/>
              <a:t>=&gt; </a:t>
            </a:r>
            <a:r>
              <a:rPr lang="ko-KR" altLang="en-US" dirty="0"/>
              <a:t>메뉴 구조</a:t>
            </a:r>
            <a:endParaRPr lang="en-US" altLang="ko-KR" dirty="0"/>
          </a:p>
          <a:p>
            <a:endParaRPr lang="ko-KR" altLang="en-US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0CEB9AA7-568E-4BDD-9BD7-825788484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731" y="2725642"/>
            <a:ext cx="4752146" cy="3586258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3F5B70C8-859E-418C-979B-B1BC4E1CD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0329" y="322099"/>
            <a:ext cx="3265732" cy="2478457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CE5E7508-BD21-4757-8BA6-95AE5D95B9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0949" y="3349310"/>
            <a:ext cx="3422851" cy="2604344"/>
          </a:xfrm>
          <a:prstGeom prst="rect">
            <a:avLst/>
          </a:prstGeom>
        </p:spPr>
      </p:pic>
      <p:sp>
        <p:nvSpPr>
          <p:cNvPr id="28" name="화살표: 오른쪽 27">
            <a:extLst>
              <a:ext uri="{FF2B5EF4-FFF2-40B4-BE49-F238E27FC236}">
                <a16:creationId xmlns:a16="http://schemas.microsoft.com/office/drawing/2014/main" id="{A9F54C24-F38F-40C0-86D6-56AA62AFDD13}"/>
              </a:ext>
            </a:extLst>
          </p:cNvPr>
          <p:cNvSpPr/>
          <p:nvPr/>
        </p:nvSpPr>
        <p:spPr>
          <a:xfrm rot="20271971">
            <a:off x="6290358" y="2368080"/>
            <a:ext cx="783133" cy="1060920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화살표: 오른쪽 28">
            <a:extLst>
              <a:ext uri="{FF2B5EF4-FFF2-40B4-BE49-F238E27FC236}">
                <a16:creationId xmlns:a16="http://schemas.microsoft.com/office/drawing/2014/main" id="{399826C1-E8F2-4378-814E-26BBF333E815}"/>
              </a:ext>
            </a:extLst>
          </p:cNvPr>
          <p:cNvSpPr/>
          <p:nvPr/>
        </p:nvSpPr>
        <p:spPr>
          <a:xfrm>
            <a:off x="6277971" y="4818857"/>
            <a:ext cx="783133" cy="1060920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2FABB0-3C5A-4D2A-A297-2862B01C14F9}"/>
              </a:ext>
            </a:extLst>
          </p:cNvPr>
          <p:cNvSpPr txBox="1"/>
          <p:nvPr/>
        </p:nvSpPr>
        <p:spPr>
          <a:xfrm>
            <a:off x="8824768" y="2845041"/>
            <a:ext cx="1420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정적 페이지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37597B-ACAE-45AD-9490-C77497D1ECA6}"/>
              </a:ext>
            </a:extLst>
          </p:cNvPr>
          <p:cNvSpPr txBox="1"/>
          <p:nvPr/>
        </p:nvSpPr>
        <p:spPr>
          <a:xfrm>
            <a:off x="8932083" y="6088591"/>
            <a:ext cx="1420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동적 페이지</a:t>
            </a:r>
          </a:p>
        </p:txBody>
      </p:sp>
    </p:spTree>
    <p:extLst>
      <p:ext uri="{BB962C8B-B14F-4D97-AF65-F5344CB8AC3E}">
        <p14:creationId xmlns:p14="http://schemas.microsoft.com/office/powerpoint/2010/main" val="40557464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>
            <a:extLst>
              <a:ext uri="{FF2B5EF4-FFF2-40B4-BE49-F238E27FC236}">
                <a16:creationId xmlns:a16="http://schemas.microsoft.com/office/drawing/2014/main" id="{502B3BED-D9D4-48F0-817C-8DF41F42D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사이트 디자인 </a:t>
            </a:r>
            <a:r>
              <a:rPr lang="en-US" altLang="ko-KR" dirty="0"/>
              <a:t>- </a:t>
            </a:r>
            <a:r>
              <a:rPr lang="ko-KR" altLang="en-US" dirty="0"/>
              <a:t>정적</a:t>
            </a:r>
          </a:p>
        </p:txBody>
      </p:sp>
      <p:sp>
        <p:nvSpPr>
          <p:cNvPr id="27" name="내용 개체 틀 2">
            <a:extLst>
              <a:ext uri="{FF2B5EF4-FFF2-40B4-BE49-F238E27FC236}">
                <a16:creationId xmlns:a16="http://schemas.microsoft.com/office/drawing/2014/main" id="{ECA59103-DEEB-40D2-BF21-87013943A3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/>
              <a:t>페이지 </a:t>
            </a:r>
            <a:r>
              <a:rPr lang="ko-KR" altLang="en-US" dirty="0" err="1"/>
              <a:t>빌더</a:t>
            </a:r>
            <a:r>
              <a:rPr lang="ko-KR" altLang="en-US" dirty="0"/>
              <a:t> </a:t>
            </a:r>
            <a:r>
              <a:rPr lang="en-US" altLang="ko-KR" dirty="0"/>
              <a:t>/ </a:t>
            </a:r>
            <a:r>
              <a:rPr lang="ko-KR" altLang="en-US" dirty="0"/>
              <a:t>에디터 </a:t>
            </a:r>
            <a:r>
              <a:rPr lang="en-US" altLang="ko-KR" dirty="0"/>
              <a:t>/ HTML / CSS </a:t>
            </a:r>
            <a:r>
              <a:rPr lang="ko-KR" altLang="en-US" dirty="0"/>
              <a:t>사용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3F5B70C8-859E-418C-979B-B1BC4E1CD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640" y="2580380"/>
            <a:ext cx="4746387" cy="3602168"/>
          </a:xfrm>
          <a:prstGeom prst="rect">
            <a:avLst/>
          </a:prstGeom>
        </p:spPr>
      </p:pic>
      <p:sp>
        <p:nvSpPr>
          <p:cNvPr id="29" name="화살표: 오른쪽 28">
            <a:extLst>
              <a:ext uri="{FF2B5EF4-FFF2-40B4-BE49-F238E27FC236}">
                <a16:creationId xmlns:a16="http://schemas.microsoft.com/office/drawing/2014/main" id="{399826C1-E8F2-4378-814E-26BBF333E815}"/>
              </a:ext>
            </a:extLst>
          </p:cNvPr>
          <p:cNvSpPr/>
          <p:nvPr/>
        </p:nvSpPr>
        <p:spPr>
          <a:xfrm>
            <a:off x="6201498" y="3563541"/>
            <a:ext cx="783133" cy="1060920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60DBF77-A483-4431-AF61-1E86175F04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8589" y="2580380"/>
            <a:ext cx="4787528" cy="361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9070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>
            <a:extLst>
              <a:ext uri="{FF2B5EF4-FFF2-40B4-BE49-F238E27FC236}">
                <a16:creationId xmlns:a16="http://schemas.microsoft.com/office/drawing/2014/main" id="{502B3BED-D9D4-48F0-817C-8DF41F42D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사이트 </a:t>
            </a:r>
            <a:r>
              <a:rPr lang="ko-KR" altLang="en-US"/>
              <a:t>디자인 </a:t>
            </a:r>
            <a:r>
              <a:rPr lang="en-US" altLang="ko-KR" dirty="0"/>
              <a:t>- </a:t>
            </a:r>
            <a:r>
              <a:rPr lang="ko-KR" altLang="en-US" dirty="0"/>
              <a:t>동적</a:t>
            </a:r>
          </a:p>
        </p:txBody>
      </p:sp>
      <p:sp>
        <p:nvSpPr>
          <p:cNvPr id="27" name="내용 개체 틀 2">
            <a:extLst>
              <a:ext uri="{FF2B5EF4-FFF2-40B4-BE49-F238E27FC236}">
                <a16:creationId xmlns:a16="http://schemas.microsoft.com/office/drawing/2014/main" id="{ECA59103-DEEB-40D2-BF21-87013943A3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/>
              <a:t>플러그인 사용</a:t>
            </a:r>
          </a:p>
        </p:txBody>
      </p:sp>
      <p:sp>
        <p:nvSpPr>
          <p:cNvPr id="29" name="화살표: 오른쪽 28">
            <a:extLst>
              <a:ext uri="{FF2B5EF4-FFF2-40B4-BE49-F238E27FC236}">
                <a16:creationId xmlns:a16="http://schemas.microsoft.com/office/drawing/2014/main" id="{399826C1-E8F2-4378-814E-26BBF333E815}"/>
              </a:ext>
            </a:extLst>
          </p:cNvPr>
          <p:cNvSpPr/>
          <p:nvPr/>
        </p:nvSpPr>
        <p:spPr>
          <a:xfrm>
            <a:off x="5704433" y="3712515"/>
            <a:ext cx="783133" cy="1060920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8B9FF19F-6F36-4B9D-A095-ACE496405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990" y="2578333"/>
            <a:ext cx="4375631" cy="3329285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E245FAB5-29B7-4989-BA39-89333BB66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9380" y="2578333"/>
            <a:ext cx="5183393" cy="391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1024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>
            <a:extLst>
              <a:ext uri="{FF2B5EF4-FFF2-40B4-BE49-F238E27FC236}">
                <a16:creationId xmlns:a16="http://schemas.microsoft.com/office/drawing/2014/main" id="{502B3BED-D9D4-48F0-817C-8DF41F42D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웹사이트 제작 시 알아야할 사항</a:t>
            </a:r>
          </a:p>
        </p:txBody>
      </p:sp>
      <p:sp>
        <p:nvSpPr>
          <p:cNvPr id="17" name="내용 개체 틀 2">
            <a:extLst>
              <a:ext uri="{FF2B5EF4-FFF2-40B4-BE49-F238E27FC236}">
                <a16:creationId xmlns:a16="http://schemas.microsoft.com/office/drawing/2014/main" id="{DD1F4CA8-50CD-426A-B457-0EFF256159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4251"/>
            <a:ext cx="10515600" cy="4351338"/>
          </a:xfrm>
        </p:spPr>
        <p:txBody>
          <a:bodyPr>
            <a:normAutofit/>
          </a:bodyPr>
          <a:lstStyle/>
          <a:p>
            <a:r>
              <a:rPr lang="en-US" altLang="ko-KR" dirty="0"/>
              <a:t>HTML / CSS</a:t>
            </a:r>
          </a:p>
          <a:p>
            <a:pPr lvl="1"/>
            <a:r>
              <a:rPr lang="ko-KR" altLang="en-US" dirty="0"/>
              <a:t>미디어 쿼리 </a:t>
            </a:r>
            <a:r>
              <a:rPr lang="en-US" altLang="ko-KR" dirty="0"/>
              <a:t>( </a:t>
            </a:r>
            <a:r>
              <a:rPr lang="ko-KR" altLang="en-US" dirty="0"/>
              <a:t>반응형 </a:t>
            </a:r>
            <a:r>
              <a:rPr lang="en-US" altLang="ko-KR" dirty="0"/>
              <a:t>)</a:t>
            </a:r>
          </a:p>
          <a:p>
            <a:endParaRPr lang="en-US" altLang="ko-KR" dirty="0"/>
          </a:p>
          <a:p>
            <a:r>
              <a:rPr lang="ko-KR" altLang="en-US" dirty="0"/>
              <a:t>편집기 사용</a:t>
            </a:r>
            <a:endParaRPr lang="en-US" altLang="ko-KR" dirty="0"/>
          </a:p>
          <a:p>
            <a:pPr lvl="1"/>
            <a:r>
              <a:rPr lang="ko-KR" altLang="en-US" dirty="0"/>
              <a:t>페이지 </a:t>
            </a:r>
            <a:r>
              <a:rPr lang="ko-KR" altLang="en-US" dirty="0" err="1"/>
              <a:t>빌더</a:t>
            </a:r>
            <a:r>
              <a:rPr lang="ko-KR" altLang="en-US" dirty="0"/>
              <a:t> </a:t>
            </a:r>
            <a:r>
              <a:rPr lang="en-US" altLang="ko-KR" dirty="0"/>
              <a:t>/ HTML </a:t>
            </a:r>
            <a:r>
              <a:rPr lang="ko-KR" altLang="en-US" dirty="0"/>
              <a:t>에디터</a:t>
            </a:r>
            <a:r>
              <a:rPr lang="en-US" altLang="ko-KR" dirty="0"/>
              <a:t> / TEXT </a:t>
            </a:r>
            <a:r>
              <a:rPr lang="ko-KR" altLang="en-US" dirty="0"/>
              <a:t>에디터 등</a:t>
            </a:r>
            <a:endParaRPr lang="en-US" altLang="ko-KR" dirty="0"/>
          </a:p>
          <a:p>
            <a:pPr lvl="1"/>
            <a:endParaRPr lang="en-US" altLang="ko-KR" dirty="0"/>
          </a:p>
          <a:p>
            <a:r>
              <a:rPr lang="ko-KR" altLang="en-US" dirty="0"/>
              <a:t>이미지 편집</a:t>
            </a:r>
            <a:endParaRPr lang="en-US" altLang="ko-KR" dirty="0"/>
          </a:p>
          <a:p>
            <a:pPr lvl="1"/>
            <a:r>
              <a:rPr lang="ko-KR" altLang="en-US" dirty="0"/>
              <a:t>포토샵 </a:t>
            </a:r>
            <a:r>
              <a:rPr lang="en-US" altLang="ko-KR" dirty="0"/>
              <a:t>/ GIMP / </a:t>
            </a:r>
            <a:r>
              <a:rPr lang="ko-KR" altLang="en-US" dirty="0" err="1"/>
              <a:t>그림판</a:t>
            </a:r>
            <a:r>
              <a:rPr lang="ko-KR" altLang="en-US" dirty="0"/>
              <a:t> 등</a:t>
            </a:r>
            <a:endParaRPr lang="en-US" altLang="ko-KR" dirty="0"/>
          </a:p>
          <a:p>
            <a:pPr lvl="1"/>
            <a:r>
              <a:rPr lang="en-US" altLang="ko-KR" dirty="0"/>
              <a:t>JPG / PNG</a:t>
            </a:r>
            <a:r>
              <a:rPr lang="ko-KR" altLang="en-US" dirty="0"/>
              <a:t> </a:t>
            </a:r>
            <a:r>
              <a:rPr lang="ko-KR" altLang="en-US" dirty="0" err="1"/>
              <a:t>포멧</a:t>
            </a:r>
            <a:r>
              <a:rPr lang="ko-KR" altLang="en-US" dirty="0"/>
              <a:t> 권장</a:t>
            </a:r>
            <a:endParaRPr lang="en-US" altLang="ko-KR" dirty="0"/>
          </a:p>
          <a:p>
            <a:endParaRPr lang="ko-KR" altLang="en-US" dirty="0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AFFF91DE-F850-4FAB-830C-D3F51431F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273" y="4476118"/>
            <a:ext cx="2016757" cy="2016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0012C834-8D97-4D15-8107-7431A980D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5481" y="4476118"/>
            <a:ext cx="2016757" cy="2016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71198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>
            <a:extLst>
              <a:ext uri="{FF2B5EF4-FFF2-40B4-BE49-F238E27FC236}">
                <a16:creationId xmlns:a16="http://schemas.microsoft.com/office/drawing/2014/main" id="{502B3BED-D9D4-48F0-817C-8DF41F42D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HTML / CSS</a:t>
            </a:r>
            <a:r>
              <a:rPr lang="ko-KR" altLang="en-US" dirty="0"/>
              <a:t> </a:t>
            </a:r>
            <a:r>
              <a:rPr lang="en-US" altLang="ko-KR" dirty="0"/>
              <a:t>–</a:t>
            </a:r>
            <a:r>
              <a:rPr lang="ko-KR" altLang="en-US" dirty="0"/>
              <a:t> </a:t>
            </a:r>
            <a:r>
              <a:rPr lang="en-US" altLang="ko-KR" dirty="0"/>
              <a:t>HTML</a:t>
            </a:r>
            <a:r>
              <a:rPr lang="ko-KR" altLang="en-US" dirty="0"/>
              <a:t> 이란</a:t>
            </a:r>
          </a:p>
        </p:txBody>
      </p:sp>
      <p:sp>
        <p:nvSpPr>
          <p:cNvPr id="15" name="내용 개체 틀 2">
            <a:extLst>
              <a:ext uri="{FF2B5EF4-FFF2-40B4-BE49-F238E27FC236}">
                <a16:creationId xmlns:a16="http://schemas.microsoft.com/office/drawing/2014/main" id="{BCBB909F-BB21-4D0C-9BFB-12CB494E69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ko-KR" altLang="en-US" dirty="0"/>
              <a:t>웹페이지의 내용과 구조를 담당하는 언어</a:t>
            </a:r>
            <a:endParaRPr lang="en-US" altLang="ko-KR" dirty="0"/>
          </a:p>
          <a:p>
            <a:r>
              <a:rPr lang="ko-KR" altLang="en-US" dirty="0"/>
              <a:t>브라우저에게 정보를 어떤 형식으로 보여주어야 하는지를 전달해주는 역할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783F75B4-7D37-4313-BD22-E2F8670D6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719" y="3429000"/>
            <a:ext cx="4197095" cy="2950468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D3E5884D-AF21-4880-8EA3-67842159A8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3440" y="3479010"/>
            <a:ext cx="5577840" cy="301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1839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>
            <a:extLst>
              <a:ext uri="{FF2B5EF4-FFF2-40B4-BE49-F238E27FC236}">
                <a16:creationId xmlns:a16="http://schemas.microsoft.com/office/drawing/2014/main" id="{502B3BED-D9D4-48F0-817C-8DF41F42D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HTML / CSS </a:t>
            </a:r>
            <a:r>
              <a:rPr lang="en-US" altLang="ko-KR"/>
              <a:t>- CSS</a:t>
            </a:r>
            <a:r>
              <a:rPr lang="ko-KR" altLang="en-US" dirty="0"/>
              <a:t>란</a:t>
            </a:r>
          </a:p>
        </p:txBody>
      </p:sp>
      <p:sp>
        <p:nvSpPr>
          <p:cNvPr id="15" name="내용 개체 틀 2">
            <a:extLst>
              <a:ext uri="{FF2B5EF4-FFF2-40B4-BE49-F238E27FC236}">
                <a16:creationId xmlns:a16="http://schemas.microsoft.com/office/drawing/2014/main" id="{BCBB909F-BB21-4D0C-9BFB-12CB494E69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ko-KR" altLang="en-US" dirty="0"/>
              <a:t>사용자에게 어떻게 </a:t>
            </a:r>
            <a:r>
              <a:rPr lang="ko-KR" altLang="en-US" dirty="0" err="1"/>
              <a:t>보여질까를</a:t>
            </a:r>
            <a:r>
              <a:rPr lang="ko-KR" altLang="en-US" dirty="0"/>
              <a:t> 기술하는 언어</a:t>
            </a:r>
            <a:endParaRPr lang="en-US" altLang="ko-KR" dirty="0"/>
          </a:p>
          <a:p>
            <a:r>
              <a:rPr lang="ko-KR" altLang="en-US" dirty="0"/>
              <a:t> </a:t>
            </a:r>
            <a:r>
              <a:rPr lang="en-US" altLang="ko-KR" dirty="0"/>
              <a:t>HTML</a:t>
            </a:r>
            <a:r>
              <a:rPr lang="ko-KR" altLang="en-US" dirty="0"/>
              <a:t>이 정보를 표현한다면 </a:t>
            </a:r>
            <a:r>
              <a:rPr lang="en-US" altLang="ko-KR" dirty="0"/>
              <a:t>CSS</a:t>
            </a:r>
            <a:r>
              <a:rPr lang="ko-KR" altLang="en-US" dirty="0"/>
              <a:t>는 </a:t>
            </a:r>
            <a:r>
              <a:rPr lang="en-US" altLang="ko-KR" dirty="0"/>
              <a:t>HTML</a:t>
            </a:r>
            <a:r>
              <a:rPr lang="ko-KR" altLang="en-US" dirty="0"/>
              <a:t>문서를 시작적으로 이쁘게 꾸며주는 역할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783F75B4-7D37-4313-BD22-E2F8670D6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719" y="3429000"/>
            <a:ext cx="4197095" cy="2950468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B97BDCE4-5B4F-408C-BF3F-E7E7AE043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6949" y="2885440"/>
            <a:ext cx="2598898" cy="184173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3CEEC500-BCEF-4DA5-9FC7-0394BC41C1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1830" y="4904234"/>
            <a:ext cx="5168033" cy="170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596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>
            <a:extLst>
              <a:ext uri="{FF2B5EF4-FFF2-40B4-BE49-F238E27FC236}">
                <a16:creationId xmlns:a16="http://schemas.microsoft.com/office/drawing/2014/main" id="{502B3BED-D9D4-48F0-817C-8DF41F42D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워드프레스 참고 사항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12713C7-680B-4765-A1C0-1BEC7F3A54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859280"/>
            <a:ext cx="9320212" cy="4330383"/>
          </a:xfrm>
        </p:spPr>
        <p:txBody>
          <a:bodyPr>
            <a:normAutofit/>
          </a:bodyPr>
          <a:lstStyle/>
          <a:p>
            <a:r>
              <a:rPr lang="ko-KR" altLang="en-US" dirty="0"/>
              <a:t>페이지</a:t>
            </a:r>
            <a:endParaRPr lang="en-US" altLang="ko-KR" dirty="0"/>
          </a:p>
          <a:p>
            <a:pPr lvl="1"/>
            <a:r>
              <a:rPr lang="ko-KR" altLang="en-US" dirty="0"/>
              <a:t>페이지 </a:t>
            </a:r>
            <a:r>
              <a:rPr lang="ko-KR" altLang="en-US" dirty="0" err="1"/>
              <a:t>빌더</a:t>
            </a:r>
            <a:r>
              <a:rPr lang="ko-KR" altLang="en-US" dirty="0"/>
              <a:t> </a:t>
            </a:r>
            <a:r>
              <a:rPr lang="en-US" altLang="ko-KR" dirty="0"/>
              <a:t>/ </a:t>
            </a:r>
            <a:r>
              <a:rPr lang="ko-KR" altLang="en-US" dirty="0" err="1"/>
              <a:t>숏코드</a:t>
            </a:r>
            <a:endParaRPr lang="en-US" altLang="ko-KR" dirty="0"/>
          </a:p>
          <a:p>
            <a:r>
              <a:rPr lang="ko-KR" altLang="en-US" dirty="0"/>
              <a:t>플러그인</a:t>
            </a:r>
            <a:endParaRPr lang="en-US" altLang="ko-KR" dirty="0"/>
          </a:p>
          <a:p>
            <a:pPr lvl="1"/>
            <a:r>
              <a:rPr lang="ko-KR" altLang="en-US" dirty="0"/>
              <a:t>학사일정 </a:t>
            </a:r>
            <a:r>
              <a:rPr lang="en-US" altLang="ko-KR" dirty="0"/>
              <a:t>/ </a:t>
            </a:r>
            <a:r>
              <a:rPr lang="ko-KR" altLang="en-US" dirty="0"/>
              <a:t>교수진소개 </a:t>
            </a:r>
            <a:r>
              <a:rPr lang="en-US" altLang="ko-KR" dirty="0"/>
              <a:t>/ </a:t>
            </a:r>
            <a:r>
              <a:rPr lang="ko-KR" altLang="en-US" dirty="0"/>
              <a:t>레이어 팝업 </a:t>
            </a:r>
            <a:r>
              <a:rPr lang="en-US" altLang="ko-KR" dirty="0"/>
              <a:t>/ </a:t>
            </a:r>
            <a:r>
              <a:rPr lang="ko-KR" altLang="en-US" dirty="0"/>
              <a:t>게시판 등</a:t>
            </a:r>
            <a:endParaRPr lang="en-US" altLang="ko-KR" dirty="0"/>
          </a:p>
          <a:p>
            <a:r>
              <a:rPr lang="ko-KR" altLang="en-US" dirty="0"/>
              <a:t>외모</a:t>
            </a:r>
            <a:endParaRPr lang="en-US" altLang="ko-KR" dirty="0"/>
          </a:p>
          <a:p>
            <a:pPr lvl="1"/>
            <a:r>
              <a:rPr lang="ko-KR" altLang="en-US" dirty="0"/>
              <a:t>테마 </a:t>
            </a:r>
            <a:r>
              <a:rPr lang="en-US" altLang="ko-KR" dirty="0"/>
              <a:t>/ </a:t>
            </a:r>
            <a:r>
              <a:rPr lang="ko-KR" altLang="en-US" dirty="0"/>
              <a:t>메뉴</a:t>
            </a:r>
            <a:endParaRPr lang="en-US" altLang="ko-KR" dirty="0"/>
          </a:p>
          <a:p>
            <a:r>
              <a:rPr lang="ko-KR" altLang="en-US" dirty="0"/>
              <a:t>기타</a:t>
            </a:r>
            <a:endParaRPr lang="en-US" altLang="ko-KR" dirty="0"/>
          </a:p>
          <a:p>
            <a:pPr lvl="1"/>
            <a:r>
              <a:rPr lang="ko-KR" altLang="en-US" dirty="0"/>
              <a:t>설정 </a:t>
            </a:r>
            <a:r>
              <a:rPr lang="en-US" altLang="ko-KR" dirty="0"/>
              <a:t>/ </a:t>
            </a:r>
            <a:r>
              <a:rPr lang="ko-KR" altLang="en-US" dirty="0"/>
              <a:t>환경설정</a:t>
            </a:r>
          </a:p>
        </p:txBody>
      </p:sp>
    </p:spTree>
    <p:extLst>
      <p:ext uri="{BB962C8B-B14F-4D97-AF65-F5344CB8AC3E}">
        <p14:creationId xmlns:p14="http://schemas.microsoft.com/office/powerpoint/2010/main" val="31694995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>
            <a:extLst>
              <a:ext uri="{FF2B5EF4-FFF2-40B4-BE49-F238E27FC236}">
                <a16:creationId xmlns:a16="http://schemas.microsoft.com/office/drawing/2014/main" id="{502B3BED-D9D4-48F0-817C-8DF41F42D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워드프레스 </a:t>
            </a:r>
            <a:r>
              <a:rPr lang="en-US" altLang="ko-KR" dirty="0"/>
              <a:t>- </a:t>
            </a:r>
            <a:r>
              <a:rPr lang="ko-KR" altLang="en-US" dirty="0"/>
              <a:t>페이지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12713C7-680B-4765-A1C0-1BEC7F3A54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859280"/>
            <a:ext cx="10515600" cy="4330383"/>
          </a:xfrm>
        </p:spPr>
        <p:txBody>
          <a:bodyPr>
            <a:normAutofit fontScale="92500" lnSpcReduction="10000"/>
          </a:bodyPr>
          <a:lstStyle/>
          <a:p>
            <a:r>
              <a:rPr lang="ko-KR" altLang="en-US" dirty="0"/>
              <a:t>정적인 페이지</a:t>
            </a:r>
            <a:endParaRPr lang="en-US" altLang="ko-KR" dirty="0"/>
          </a:p>
          <a:p>
            <a:r>
              <a:rPr lang="ko-KR" altLang="en-US" dirty="0"/>
              <a:t>기본적으로 컨텐츠는 페이지안에 표시됨</a:t>
            </a:r>
            <a:endParaRPr lang="en-US" altLang="ko-KR" dirty="0"/>
          </a:p>
          <a:p>
            <a:r>
              <a:rPr lang="ko-KR" altLang="en-US" dirty="0"/>
              <a:t>템플릿 </a:t>
            </a:r>
            <a:r>
              <a:rPr lang="en-US" altLang="ko-KR" dirty="0"/>
              <a:t>/ </a:t>
            </a:r>
            <a:r>
              <a:rPr lang="ko-KR" altLang="en-US" dirty="0"/>
              <a:t>상위 페이지 </a:t>
            </a:r>
            <a:r>
              <a:rPr lang="en-US" altLang="ko-KR" dirty="0"/>
              <a:t>/ </a:t>
            </a:r>
            <a:r>
              <a:rPr lang="ko-KR" altLang="en-US" dirty="0"/>
              <a:t>사이드 메뉴 설정</a:t>
            </a:r>
            <a:endParaRPr lang="en-US" altLang="ko-KR" dirty="0"/>
          </a:p>
          <a:p>
            <a:r>
              <a:rPr lang="ko-KR" altLang="en-US" dirty="0"/>
              <a:t>페이지 </a:t>
            </a:r>
            <a:r>
              <a:rPr lang="ko-KR" altLang="en-US" dirty="0" err="1"/>
              <a:t>빌더</a:t>
            </a:r>
            <a:endParaRPr lang="en-US" altLang="ko-KR" dirty="0"/>
          </a:p>
          <a:p>
            <a:pPr lvl="1"/>
            <a:r>
              <a:rPr lang="ko-KR" altLang="en-US" dirty="0"/>
              <a:t>쉽게 레이아웃을 만들 수 있도록 하는 워드프레스용 플러그인</a:t>
            </a:r>
            <a:endParaRPr lang="en-US" altLang="ko-KR" dirty="0"/>
          </a:p>
          <a:p>
            <a:pPr lvl="1"/>
            <a:r>
              <a:rPr lang="ko-KR" altLang="en-US" dirty="0"/>
              <a:t>사용 페이지 </a:t>
            </a:r>
            <a:r>
              <a:rPr lang="ko-KR" altLang="en-US" dirty="0" err="1"/>
              <a:t>빌더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en-US" altLang="ko-KR" dirty="0" err="1"/>
              <a:t>wpbakery</a:t>
            </a:r>
            <a:r>
              <a:rPr lang="en-US" altLang="ko-KR" dirty="0"/>
              <a:t> page builder</a:t>
            </a:r>
          </a:p>
          <a:p>
            <a:r>
              <a:rPr lang="ko-KR" altLang="en-US" dirty="0" err="1"/>
              <a:t>숏코드</a:t>
            </a:r>
            <a:endParaRPr lang="en-US" altLang="ko-KR" dirty="0"/>
          </a:p>
          <a:p>
            <a:pPr lvl="1"/>
            <a:r>
              <a:rPr lang="ko-KR" altLang="en-US" dirty="0"/>
              <a:t>매크로 </a:t>
            </a:r>
            <a:r>
              <a:rPr lang="en-US" altLang="ko-KR" dirty="0"/>
              <a:t>/ </a:t>
            </a:r>
            <a:r>
              <a:rPr lang="ko-KR" altLang="en-US" dirty="0"/>
              <a:t>특정 콘텐츠 </a:t>
            </a:r>
            <a:r>
              <a:rPr lang="en-US" altLang="ko-KR" dirty="0"/>
              <a:t>/ </a:t>
            </a:r>
            <a:r>
              <a:rPr lang="ko-KR" altLang="en-US" dirty="0"/>
              <a:t>프로그램 기능</a:t>
            </a:r>
            <a:endParaRPr lang="en-US" altLang="ko-KR" dirty="0"/>
          </a:p>
          <a:p>
            <a:pPr lvl="1"/>
            <a:r>
              <a:rPr lang="ko-KR" altLang="en-US" dirty="0"/>
              <a:t>페이지 안에 삽입</a:t>
            </a:r>
            <a:endParaRPr lang="en-US" altLang="ko-KR" dirty="0"/>
          </a:p>
          <a:p>
            <a:r>
              <a:rPr lang="ko-KR" altLang="en-US" dirty="0"/>
              <a:t>예</a:t>
            </a:r>
            <a:r>
              <a:rPr lang="en-US" altLang="ko-KR" dirty="0"/>
              <a:t>) </a:t>
            </a:r>
            <a:r>
              <a:rPr lang="ko-KR" altLang="en-US" dirty="0"/>
              <a:t>학과장 인사말 </a:t>
            </a:r>
            <a:r>
              <a:rPr lang="en-US" altLang="ko-KR" dirty="0"/>
              <a:t>/ </a:t>
            </a:r>
            <a:r>
              <a:rPr lang="ko-KR" altLang="en-US" dirty="0"/>
              <a:t>학과 소개 </a:t>
            </a:r>
            <a:r>
              <a:rPr lang="en-US" altLang="ko-KR" dirty="0"/>
              <a:t>/ </a:t>
            </a:r>
            <a:r>
              <a:rPr lang="ko-KR" altLang="en-US" dirty="0"/>
              <a:t>교육목표 </a:t>
            </a:r>
            <a:r>
              <a:rPr lang="en-US" altLang="ko-KR" dirty="0"/>
              <a:t>/ </a:t>
            </a:r>
            <a:r>
              <a:rPr lang="ko-KR" altLang="en-US" dirty="0"/>
              <a:t>학사일정 </a:t>
            </a:r>
            <a:r>
              <a:rPr lang="en-US" altLang="ko-KR" dirty="0"/>
              <a:t>/ </a:t>
            </a:r>
            <a:r>
              <a:rPr lang="ko-KR" altLang="en-US" dirty="0"/>
              <a:t>교수진 소개 </a:t>
            </a:r>
            <a:r>
              <a:rPr lang="en-US" altLang="ko-KR" dirty="0"/>
              <a:t>/ </a:t>
            </a:r>
            <a:r>
              <a:rPr lang="ko-KR" altLang="en-US" dirty="0"/>
              <a:t>게시판</a:t>
            </a:r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0858378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>
            <a:extLst>
              <a:ext uri="{FF2B5EF4-FFF2-40B4-BE49-F238E27FC236}">
                <a16:creationId xmlns:a16="http://schemas.microsoft.com/office/drawing/2014/main" id="{502B3BED-D9D4-48F0-817C-8DF41F42D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워드프레스 </a:t>
            </a:r>
            <a:r>
              <a:rPr lang="en-US" altLang="ko-KR" dirty="0"/>
              <a:t>- </a:t>
            </a:r>
            <a:r>
              <a:rPr lang="ko-KR" altLang="en-US" dirty="0"/>
              <a:t>플러그인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12713C7-680B-4765-A1C0-1BEC7F3A54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859280"/>
            <a:ext cx="10515600" cy="4330383"/>
          </a:xfrm>
        </p:spPr>
        <p:txBody>
          <a:bodyPr>
            <a:normAutofit/>
          </a:bodyPr>
          <a:lstStyle/>
          <a:p>
            <a:r>
              <a:rPr lang="ko-KR" altLang="en-US" dirty="0"/>
              <a:t>특정 기능을 쉽게 사용할 수 있도록 하는 소프트웨어</a:t>
            </a:r>
            <a:endParaRPr lang="en-US" altLang="ko-KR" dirty="0"/>
          </a:p>
          <a:p>
            <a:r>
              <a:rPr lang="ko-KR" altLang="en-US" dirty="0"/>
              <a:t>학사일정 </a:t>
            </a:r>
            <a:r>
              <a:rPr lang="en-US" altLang="ko-KR" dirty="0"/>
              <a:t>/ </a:t>
            </a:r>
            <a:r>
              <a:rPr lang="ko-KR" altLang="en-US" dirty="0"/>
              <a:t>교수진 소개 </a:t>
            </a:r>
            <a:r>
              <a:rPr lang="en-US" altLang="ko-KR" dirty="0"/>
              <a:t>/ </a:t>
            </a:r>
            <a:r>
              <a:rPr lang="ko-KR" altLang="en-US" dirty="0"/>
              <a:t>게시판 등</a:t>
            </a:r>
            <a:endParaRPr lang="en-US" altLang="ko-KR" dirty="0"/>
          </a:p>
          <a:p>
            <a:r>
              <a:rPr lang="ko-KR" altLang="en-US" dirty="0"/>
              <a:t>필요에 따라 사용 </a:t>
            </a:r>
            <a:r>
              <a:rPr lang="en-US" altLang="ko-KR" dirty="0"/>
              <a:t>/ </a:t>
            </a:r>
            <a:r>
              <a:rPr lang="ko-KR" altLang="en-US" dirty="0"/>
              <a:t>미 사용 선택가능</a:t>
            </a:r>
            <a:r>
              <a:rPr lang="en-US" altLang="ko-KR" dirty="0"/>
              <a:t>( </a:t>
            </a:r>
            <a:r>
              <a:rPr lang="ko-KR" altLang="en-US" dirty="0"/>
              <a:t>다수 사용 가능 </a:t>
            </a:r>
            <a:r>
              <a:rPr lang="en-US" altLang="ko-KR" dirty="0"/>
              <a:t>)</a:t>
            </a:r>
          </a:p>
          <a:p>
            <a:pPr lvl="1"/>
            <a:r>
              <a:rPr lang="ko-KR" altLang="en-US" dirty="0"/>
              <a:t>필요시 관리자에게 요청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4097671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35E200B-A707-4548-99E8-FD77283AA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사전 확인 </a:t>
            </a:r>
            <a:r>
              <a:rPr lang="en-US" altLang="ko-KR" dirty="0"/>
              <a:t>– hosts </a:t>
            </a:r>
            <a:r>
              <a:rPr lang="ko-KR" altLang="en-US" dirty="0"/>
              <a:t>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C3FBD98-CC69-4411-9E07-A68DAA3056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/>
              <a:t>시작 </a:t>
            </a:r>
            <a:r>
              <a:rPr lang="en-US" altLang="ko-KR" dirty="0"/>
              <a:t>-&gt; </a:t>
            </a:r>
            <a:r>
              <a:rPr lang="ko-KR" altLang="en-US" dirty="0"/>
              <a:t>검색 </a:t>
            </a:r>
            <a:r>
              <a:rPr lang="en-US" altLang="ko-KR" dirty="0"/>
              <a:t>-&gt; </a:t>
            </a:r>
            <a:r>
              <a:rPr lang="ko-KR" altLang="en-US" dirty="0"/>
              <a:t>메모장 </a:t>
            </a:r>
            <a:r>
              <a:rPr lang="en-US" altLang="ko-KR" dirty="0"/>
              <a:t>-&gt; </a:t>
            </a:r>
            <a:r>
              <a:rPr lang="ko-KR" altLang="en-US" dirty="0"/>
              <a:t>관리자 실행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72350D08-F119-430B-A757-DFA7610FE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660" y="2771356"/>
            <a:ext cx="8028458" cy="290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4671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>
            <a:extLst>
              <a:ext uri="{FF2B5EF4-FFF2-40B4-BE49-F238E27FC236}">
                <a16:creationId xmlns:a16="http://schemas.microsoft.com/office/drawing/2014/main" id="{502B3BED-D9D4-48F0-817C-8DF41F42D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워드프레스 </a:t>
            </a:r>
            <a:r>
              <a:rPr lang="en-US" altLang="ko-KR" dirty="0"/>
              <a:t>- </a:t>
            </a:r>
            <a:r>
              <a:rPr lang="ko-KR" altLang="en-US" dirty="0"/>
              <a:t>외모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12713C7-680B-4765-A1C0-1BEC7F3A54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859280"/>
            <a:ext cx="10515600" cy="4330383"/>
          </a:xfrm>
        </p:spPr>
        <p:txBody>
          <a:bodyPr>
            <a:normAutofit/>
          </a:bodyPr>
          <a:lstStyle/>
          <a:p>
            <a:r>
              <a:rPr lang="ko-KR" altLang="en-US" dirty="0"/>
              <a:t>테마</a:t>
            </a:r>
            <a:endParaRPr lang="en-US" altLang="ko-KR" dirty="0"/>
          </a:p>
          <a:p>
            <a:pPr lvl="1"/>
            <a:r>
              <a:rPr lang="ko-KR" altLang="en-US" dirty="0"/>
              <a:t>페이지 및 글의 기본 레이아웃</a:t>
            </a:r>
            <a:endParaRPr lang="en-US" altLang="ko-KR" dirty="0"/>
          </a:p>
          <a:p>
            <a:pPr lvl="1"/>
            <a:r>
              <a:rPr lang="ko-KR" altLang="en-US" dirty="0"/>
              <a:t>사이트별로 </a:t>
            </a:r>
            <a:r>
              <a:rPr lang="en-US" altLang="ko-KR" dirty="0"/>
              <a:t>1</a:t>
            </a:r>
            <a:r>
              <a:rPr lang="ko-KR" altLang="en-US" dirty="0"/>
              <a:t>개만 사용 가능</a:t>
            </a:r>
            <a:endParaRPr lang="en-US" altLang="ko-KR" dirty="0"/>
          </a:p>
          <a:p>
            <a:pPr lvl="1"/>
            <a:r>
              <a:rPr lang="ko-KR" altLang="en-US" dirty="0"/>
              <a:t>플러그인</a:t>
            </a:r>
            <a:r>
              <a:rPr lang="en-US" altLang="ko-KR" dirty="0"/>
              <a:t>(</a:t>
            </a:r>
            <a:r>
              <a:rPr lang="ko-KR" altLang="en-US" dirty="0"/>
              <a:t>기능</a:t>
            </a:r>
            <a:r>
              <a:rPr lang="en-US" altLang="ko-KR" dirty="0"/>
              <a:t>)</a:t>
            </a:r>
            <a:r>
              <a:rPr lang="ko-KR" altLang="en-US" dirty="0"/>
              <a:t>을 포함 가능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메뉴</a:t>
            </a:r>
            <a:endParaRPr lang="en-US" altLang="ko-KR" dirty="0"/>
          </a:p>
          <a:p>
            <a:pPr lvl="1"/>
            <a:r>
              <a:rPr lang="ko-KR" altLang="en-US" dirty="0"/>
              <a:t>필요에 따라 다수의 메뉴 생성가능</a:t>
            </a:r>
            <a:endParaRPr lang="en-US" altLang="ko-KR" dirty="0"/>
          </a:p>
          <a:p>
            <a:pPr lvl="1"/>
            <a:r>
              <a:rPr lang="ko-KR" altLang="en-US" dirty="0"/>
              <a:t>위치를 결정 후 사용할 메뉴 설정</a:t>
            </a:r>
            <a:endParaRPr lang="en-US" altLang="ko-KR" dirty="0"/>
          </a:p>
          <a:p>
            <a:pPr lvl="1"/>
            <a:r>
              <a:rPr lang="ko-KR" altLang="en-US" dirty="0"/>
              <a:t>페이지의 좌측메뉴 결정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8441240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>
            <a:extLst>
              <a:ext uri="{FF2B5EF4-FFF2-40B4-BE49-F238E27FC236}">
                <a16:creationId xmlns:a16="http://schemas.microsoft.com/office/drawing/2014/main" id="{502B3BED-D9D4-48F0-817C-8DF41F42D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워드프레스 </a:t>
            </a:r>
            <a:r>
              <a:rPr lang="en-US" altLang="ko-KR" dirty="0"/>
              <a:t>- </a:t>
            </a:r>
            <a:r>
              <a:rPr lang="ko-KR" altLang="en-US" dirty="0"/>
              <a:t>기타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12713C7-680B-4765-A1C0-1BEC7F3A54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859280"/>
            <a:ext cx="10515600" cy="4330383"/>
          </a:xfrm>
        </p:spPr>
        <p:txBody>
          <a:bodyPr>
            <a:normAutofit/>
          </a:bodyPr>
          <a:lstStyle/>
          <a:p>
            <a:r>
              <a:rPr lang="ko-KR" altLang="en-US" dirty="0"/>
              <a:t>설정</a:t>
            </a:r>
            <a:endParaRPr lang="en-US" altLang="ko-KR" dirty="0"/>
          </a:p>
          <a:p>
            <a:pPr lvl="1"/>
            <a:r>
              <a:rPr lang="ko-KR" altLang="en-US" dirty="0"/>
              <a:t>워드프레스 자체에서 사용하는 기능</a:t>
            </a:r>
            <a:endParaRPr lang="en-US" altLang="ko-KR" dirty="0"/>
          </a:p>
          <a:p>
            <a:pPr lvl="1"/>
            <a:endParaRPr lang="en-US" altLang="ko-KR" dirty="0"/>
          </a:p>
          <a:p>
            <a:r>
              <a:rPr lang="ko-KR" altLang="en-US" dirty="0"/>
              <a:t>사이트 설정</a:t>
            </a:r>
            <a:endParaRPr lang="en-US" altLang="ko-KR" dirty="0"/>
          </a:p>
          <a:p>
            <a:pPr lvl="1"/>
            <a:r>
              <a:rPr lang="ko-KR" altLang="en-US" dirty="0"/>
              <a:t>테마를 사용함에 따라 나오는 메뉴</a:t>
            </a:r>
            <a:endParaRPr lang="en-US" altLang="ko-KR" dirty="0"/>
          </a:p>
          <a:p>
            <a:pPr lvl="1"/>
            <a:r>
              <a:rPr lang="ko-KR" altLang="en-US" dirty="0"/>
              <a:t>테마에서 사용되는 값을 설정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9581896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>
            <a:extLst>
              <a:ext uri="{FF2B5EF4-FFF2-40B4-BE49-F238E27FC236}">
                <a16:creationId xmlns:a16="http://schemas.microsoft.com/office/drawing/2014/main" id="{502B3BED-D9D4-48F0-817C-8DF41F42D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참고 사항 </a:t>
            </a:r>
            <a:r>
              <a:rPr lang="en-US" altLang="ko-KR" dirty="0"/>
              <a:t>– </a:t>
            </a:r>
            <a:r>
              <a:rPr lang="ko-KR" altLang="en-US" dirty="0"/>
              <a:t>테마 커스텀 영역</a:t>
            </a:r>
            <a:r>
              <a:rPr lang="en-US" altLang="ko-KR" dirty="0"/>
              <a:t>(</a:t>
            </a:r>
            <a:r>
              <a:rPr lang="ko-KR" altLang="en-US" dirty="0"/>
              <a:t>테마</a:t>
            </a:r>
            <a:r>
              <a:rPr lang="en-US" altLang="ko-KR" dirty="0"/>
              <a:t>6)</a:t>
            </a:r>
            <a:endParaRPr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3497D91B-B341-430C-B7E8-8774B142A7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9696" y="1690687"/>
            <a:ext cx="5904020" cy="4681703"/>
          </a:xfrm>
          <a:prstGeom prst="rect">
            <a:avLst/>
          </a:prstGeom>
        </p:spPr>
      </p:pic>
      <p:grpSp>
        <p:nvGrpSpPr>
          <p:cNvPr id="11" name="그룹 10">
            <a:extLst>
              <a:ext uri="{FF2B5EF4-FFF2-40B4-BE49-F238E27FC236}">
                <a16:creationId xmlns:a16="http://schemas.microsoft.com/office/drawing/2014/main" id="{51177981-0582-42C4-8B22-F0FCB44F3A16}"/>
              </a:ext>
            </a:extLst>
          </p:cNvPr>
          <p:cNvGrpSpPr/>
          <p:nvPr/>
        </p:nvGrpSpPr>
        <p:grpSpPr>
          <a:xfrm>
            <a:off x="1215622" y="1797977"/>
            <a:ext cx="4490840" cy="4574414"/>
            <a:chOff x="1077560" y="1412563"/>
            <a:chExt cx="4707824" cy="5052296"/>
          </a:xfrm>
        </p:grpSpPr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FFED4F04-205E-4C6A-A135-88347455E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7560" y="2764730"/>
              <a:ext cx="4707823" cy="3700129"/>
            </a:xfrm>
            <a:prstGeom prst="rect">
              <a:avLst/>
            </a:prstGeom>
          </p:spPr>
        </p:pic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245D032E-83B6-410E-9031-9A14C53D5D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8732"/>
            <a:stretch/>
          </p:blipFill>
          <p:spPr>
            <a:xfrm>
              <a:off x="1077560" y="1412563"/>
              <a:ext cx="4707824" cy="3007033"/>
            </a:xfrm>
            <a:prstGeom prst="rect">
              <a:avLst/>
            </a:prstGeom>
          </p:spPr>
        </p:pic>
      </p:grpSp>
      <p:sp>
        <p:nvSpPr>
          <p:cNvPr id="8" name="직사각형 7">
            <a:extLst>
              <a:ext uri="{FF2B5EF4-FFF2-40B4-BE49-F238E27FC236}">
                <a16:creationId xmlns:a16="http://schemas.microsoft.com/office/drawing/2014/main" id="{C4DB2204-970A-4B8D-AA49-5CA10D841503}"/>
              </a:ext>
            </a:extLst>
          </p:cNvPr>
          <p:cNvSpPr/>
          <p:nvPr/>
        </p:nvSpPr>
        <p:spPr>
          <a:xfrm>
            <a:off x="1093770" y="2393879"/>
            <a:ext cx="4691614" cy="3462410"/>
          </a:xfrm>
          <a:prstGeom prst="rect">
            <a:avLst/>
          </a:prstGeom>
          <a:solidFill>
            <a:srgbClr val="FF0000">
              <a:alpha val="21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B4E07220-BC79-47A6-9A16-DC5E0E15997B}"/>
              </a:ext>
            </a:extLst>
          </p:cNvPr>
          <p:cNvSpPr/>
          <p:nvPr/>
        </p:nvSpPr>
        <p:spPr>
          <a:xfrm>
            <a:off x="7849456" y="3688422"/>
            <a:ext cx="3505932" cy="2095929"/>
          </a:xfrm>
          <a:prstGeom prst="rect">
            <a:avLst/>
          </a:prstGeom>
          <a:solidFill>
            <a:srgbClr val="FF0000">
              <a:alpha val="21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633773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>
            <a:extLst>
              <a:ext uri="{FF2B5EF4-FFF2-40B4-BE49-F238E27FC236}">
                <a16:creationId xmlns:a16="http://schemas.microsoft.com/office/drawing/2014/main" id="{502B3BED-D9D4-48F0-817C-8DF41F42D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참고 사항 </a:t>
            </a:r>
            <a:r>
              <a:rPr lang="en-US" altLang="ko-KR" dirty="0"/>
              <a:t>– </a:t>
            </a:r>
            <a:r>
              <a:rPr lang="ko-KR" altLang="en-US" dirty="0" err="1"/>
              <a:t>숏코드</a:t>
            </a:r>
            <a:r>
              <a:rPr lang="ko-KR" altLang="en-US" dirty="0"/>
              <a:t> 사용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FABFE681-2218-46EF-8D24-4A13D2E1CE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009" y="1690688"/>
            <a:ext cx="5601834" cy="3991888"/>
          </a:xfrm>
          <a:prstGeom prst="rect">
            <a:avLst/>
          </a:prstGeom>
        </p:spPr>
      </p:pic>
      <p:sp>
        <p:nvSpPr>
          <p:cNvPr id="13" name="직사각형 12">
            <a:extLst>
              <a:ext uri="{FF2B5EF4-FFF2-40B4-BE49-F238E27FC236}">
                <a16:creationId xmlns:a16="http://schemas.microsoft.com/office/drawing/2014/main" id="{F9DBF740-32B5-4318-86F1-C474B13B4EAA}"/>
              </a:ext>
            </a:extLst>
          </p:cNvPr>
          <p:cNvSpPr/>
          <p:nvPr/>
        </p:nvSpPr>
        <p:spPr>
          <a:xfrm>
            <a:off x="1174714" y="2589087"/>
            <a:ext cx="808197" cy="18493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F7780737-DD1B-4D4B-BBAB-536D3B1B4819}"/>
              </a:ext>
            </a:extLst>
          </p:cNvPr>
          <p:cNvSpPr/>
          <p:nvPr/>
        </p:nvSpPr>
        <p:spPr>
          <a:xfrm>
            <a:off x="1871644" y="2923783"/>
            <a:ext cx="1251700" cy="32285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475358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>
            <a:extLst>
              <a:ext uri="{FF2B5EF4-FFF2-40B4-BE49-F238E27FC236}">
                <a16:creationId xmlns:a16="http://schemas.microsoft.com/office/drawing/2014/main" id="{502B3BED-D9D4-48F0-817C-8DF41F42D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참고 사항 </a:t>
            </a:r>
            <a:r>
              <a:rPr lang="en-US" altLang="ko-KR" dirty="0"/>
              <a:t>– </a:t>
            </a:r>
            <a:r>
              <a:rPr lang="ko-KR" altLang="en-US" dirty="0" err="1"/>
              <a:t>숏코드</a:t>
            </a:r>
            <a:r>
              <a:rPr lang="ko-KR" altLang="en-US" dirty="0"/>
              <a:t> 사용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FABFE681-2218-46EF-8D24-4A13D2E1CE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3547" y="1825286"/>
            <a:ext cx="3348362" cy="2386056"/>
          </a:xfrm>
          <a:prstGeom prst="rect">
            <a:avLst/>
          </a:prstGeom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id="{F7780737-DD1B-4D4B-BBAB-536D3B1B4819}"/>
              </a:ext>
            </a:extLst>
          </p:cNvPr>
          <p:cNvSpPr/>
          <p:nvPr/>
        </p:nvSpPr>
        <p:spPr>
          <a:xfrm>
            <a:off x="2534237" y="3465743"/>
            <a:ext cx="738064" cy="32581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F78A061-02A2-49E1-A098-237C2C3567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9810" y="1473079"/>
            <a:ext cx="4490675" cy="3176893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D8FABBB7-BCBF-4433-88D5-12F04A3229F7}"/>
              </a:ext>
            </a:extLst>
          </p:cNvPr>
          <p:cNvSpPr/>
          <p:nvPr/>
        </p:nvSpPr>
        <p:spPr>
          <a:xfrm>
            <a:off x="8783684" y="3923807"/>
            <a:ext cx="738064" cy="32581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95641CF8-C507-4ED9-BADD-417CF607ED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4189" y="4567213"/>
            <a:ext cx="4304450" cy="1773762"/>
          </a:xfrm>
          <a:prstGeom prst="rect">
            <a:avLst/>
          </a:prstGeom>
        </p:spPr>
      </p:pic>
      <p:sp>
        <p:nvSpPr>
          <p:cNvPr id="9" name="화살표: 오른쪽 8">
            <a:extLst>
              <a:ext uri="{FF2B5EF4-FFF2-40B4-BE49-F238E27FC236}">
                <a16:creationId xmlns:a16="http://schemas.microsoft.com/office/drawing/2014/main" id="{046D0B7D-4EF3-441C-8E28-C640C3B2E94A}"/>
              </a:ext>
            </a:extLst>
          </p:cNvPr>
          <p:cNvSpPr/>
          <p:nvPr/>
        </p:nvSpPr>
        <p:spPr>
          <a:xfrm>
            <a:off x="5704433" y="2368080"/>
            <a:ext cx="783133" cy="1060920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화살표: 오른쪽 9">
            <a:extLst>
              <a:ext uri="{FF2B5EF4-FFF2-40B4-BE49-F238E27FC236}">
                <a16:creationId xmlns:a16="http://schemas.microsoft.com/office/drawing/2014/main" id="{EE16CFBA-FDAE-4621-9C53-CE2C47A72B53}"/>
              </a:ext>
            </a:extLst>
          </p:cNvPr>
          <p:cNvSpPr/>
          <p:nvPr/>
        </p:nvSpPr>
        <p:spPr>
          <a:xfrm rot="10062464">
            <a:off x="6095999" y="4564957"/>
            <a:ext cx="783133" cy="1060920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976074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>
            <a:extLst>
              <a:ext uri="{FF2B5EF4-FFF2-40B4-BE49-F238E27FC236}">
                <a16:creationId xmlns:a16="http://schemas.microsoft.com/office/drawing/2014/main" id="{502B3BED-D9D4-48F0-817C-8DF41F42D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참고 사항 </a:t>
            </a:r>
            <a:r>
              <a:rPr lang="en-US" altLang="ko-KR" dirty="0"/>
              <a:t>– </a:t>
            </a:r>
            <a:r>
              <a:rPr lang="ko-KR" altLang="en-US" dirty="0" err="1"/>
              <a:t>숏코드</a:t>
            </a:r>
            <a:r>
              <a:rPr lang="ko-KR" altLang="en-US" dirty="0"/>
              <a:t> 사용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1498DBF0-B773-4692-A2AB-F97C6A29B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134" y="1428836"/>
            <a:ext cx="7138224" cy="5086726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8107FF34-BD8D-4D05-9831-B445D95A9D69}"/>
              </a:ext>
            </a:extLst>
          </p:cNvPr>
          <p:cNvSpPr/>
          <p:nvPr/>
        </p:nvSpPr>
        <p:spPr>
          <a:xfrm>
            <a:off x="4117266" y="4323461"/>
            <a:ext cx="365657" cy="28824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01637867-8294-4CD0-9385-088A4EE3DCE8}"/>
              </a:ext>
            </a:extLst>
          </p:cNvPr>
          <p:cNvSpPr/>
          <p:nvPr/>
        </p:nvSpPr>
        <p:spPr>
          <a:xfrm>
            <a:off x="4103314" y="4675030"/>
            <a:ext cx="365656" cy="2882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6E2B3226-B546-4A79-A93F-CB4FBB112E3A}"/>
              </a:ext>
            </a:extLst>
          </p:cNvPr>
          <p:cNvSpPr/>
          <p:nvPr/>
        </p:nvSpPr>
        <p:spPr>
          <a:xfrm>
            <a:off x="4103314" y="3940135"/>
            <a:ext cx="196780" cy="2882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DC8DFEE8-BFDA-4F8B-935E-6CB21F8E3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1977" y="1428836"/>
            <a:ext cx="3070781" cy="2182970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E0915970-FBFD-49AC-8AF4-E0E04B359EC6}"/>
              </a:ext>
            </a:extLst>
          </p:cNvPr>
          <p:cNvSpPr/>
          <p:nvPr/>
        </p:nvSpPr>
        <p:spPr>
          <a:xfrm>
            <a:off x="10844010" y="3019953"/>
            <a:ext cx="599887" cy="32581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4DA70B3C-7476-42D9-AFBD-392AD6DECF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3137" y="4486417"/>
            <a:ext cx="2838798" cy="1885493"/>
          </a:xfrm>
          <a:prstGeom prst="rect">
            <a:avLst/>
          </a:prstGeom>
        </p:spPr>
      </p:pic>
      <p:cxnSp>
        <p:nvCxnSpPr>
          <p:cNvPr id="19" name="연결선: 꺾임 18">
            <a:extLst>
              <a:ext uri="{FF2B5EF4-FFF2-40B4-BE49-F238E27FC236}">
                <a16:creationId xmlns:a16="http://schemas.microsoft.com/office/drawing/2014/main" id="{82FC7AF1-7931-4CA6-AAAC-3A5F5ADC3FE7}"/>
              </a:ext>
            </a:extLst>
          </p:cNvPr>
          <p:cNvCxnSpPr>
            <a:endCxn id="17" idx="0"/>
          </p:cNvCxnSpPr>
          <p:nvPr/>
        </p:nvCxnSpPr>
        <p:spPr>
          <a:xfrm rot="16200000" flipH="1">
            <a:off x="9814754" y="4048634"/>
            <a:ext cx="874611" cy="953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04680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>
            <a:extLst>
              <a:ext uri="{FF2B5EF4-FFF2-40B4-BE49-F238E27FC236}">
                <a16:creationId xmlns:a16="http://schemas.microsoft.com/office/drawing/2014/main" id="{502B3BED-D9D4-48F0-817C-8DF41F42D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참고 사항 </a:t>
            </a:r>
            <a:r>
              <a:rPr lang="en-US" altLang="ko-KR" dirty="0"/>
              <a:t>– </a:t>
            </a:r>
            <a:r>
              <a:rPr lang="ko-KR" altLang="en-US" dirty="0"/>
              <a:t>좌측메뉴 설정</a:t>
            </a:r>
          </a:p>
        </p:txBody>
      </p:sp>
      <p:sp>
        <p:nvSpPr>
          <p:cNvPr id="12" name="내용 개체 틀 2">
            <a:extLst>
              <a:ext uri="{FF2B5EF4-FFF2-40B4-BE49-F238E27FC236}">
                <a16:creationId xmlns:a16="http://schemas.microsoft.com/office/drawing/2014/main" id="{AD518102-7D77-4EDB-93B9-78A8EEDE26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859280"/>
            <a:ext cx="10515600" cy="4330383"/>
          </a:xfrm>
        </p:spPr>
        <p:txBody>
          <a:bodyPr>
            <a:normAutofit/>
          </a:bodyPr>
          <a:lstStyle/>
          <a:p>
            <a:r>
              <a:rPr lang="ko-KR" altLang="en-US" dirty="0"/>
              <a:t>메뉴 생성 </a:t>
            </a:r>
            <a:r>
              <a:rPr lang="en-US" altLang="ko-KR" dirty="0"/>
              <a:t>/ </a:t>
            </a:r>
            <a:r>
              <a:rPr lang="ko-KR" altLang="en-US" dirty="0"/>
              <a:t>편집</a:t>
            </a:r>
            <a:endParaRPr lang="en-US" altLang="ko-KR" dirty="0"/>
          </a:p>
          <a:p>
            <a:pPr lvl="1"/>
            <a:r>
              <a:rPr lang="ko-KR" altLang="en-US" dirty="0"/>
              <a:t>외모 </a:t>
            </a:r>
            <a:r>
              <a:rPr lang="en-US" altLang="ko-KR" dirty="0"/>
              <a:t>-&gt; </a:t>
            </a:r>
            <a:r>
              <a:rPr lang="ko-KR" altLang="en-US" dirty="0"/>
              <a:t>메뉴</a:t>
            </a:r>
            <a:r>
              <a:rPr lang="en-US" altLang="ko-KR" dirty="0">
                <a:sym typeface="Wingdings" panose="05000000000000000000" pitchFamily="2" charset="2"/>
              </a:rPr>
              <a:t> -&gt; </a:t>
            </a:r>
            <a:r>
              <a:rPr lang="ko-KR" altLang="en-US" dirty="0">
                <a:sym typeface="Wingdings" panose="05000000000000000000" pitchFamily="2" charset="2"/>
              </a:rPr>
              <a:t>편집할 메뉴 선택 </a:t>
            </a:r>
            <a:r>
              <a:rPr lang="en-US" altLang="ko-KR" dirty="0">
                <a:sym typeface="Wingdings" panose="05000000000000000000" pitchFamily="2" charset="2"/>
              </a:rPr>
              <a:t>-&gt; </a:t>
            </a:r>
            <a:r>
              <a:rPr lang="ko-KR" altLang="en-US" dirty="0">
                <a:sym typeface="Wingdings" panose="05000000000000000000" pitchFamily="2" charset="2"/>
              </a:rPr>
              <a:t>선택</a:t>
            </a:r>
            <a:endParaRPr lang="en-US" altLang="ko-KR" dirty="0"/>
          </a:p>
          <a:p>
            <a:pPr lvl="1"/>
            <a:r>
              <a:rPr lang="ko-KR" altLang="en-US" dirty="0"/>
              <a:t>외모 </a:t>
            </a:r>
            <a:r>
              <a:rPr lang="en-US" altLang="ko-KR" dirty="0"/>
              <a:t>-&gt; </a:t>
            </a:r>
            <a:r>
              <a:rPr lang="ko-KR" altLang="en-US" dirty="0"/>
              <a:t>메뉴 </a:t>
            </a:r>
            <a:r>
              <a:rPr lang="en-US" altLang="ko-KR" dirty="0"/>
              <a:t>-&gt; </a:t>
            </a:r>
            <a:r>
              <a:rPr lang="ko-KR" altLang="en-US" dirty="0"/>
              <a:t>새로운 메뉴를 생성하세요</a:t>
            </a:r>
            <a:r>
              <a:rPr lang="en-US" altLang="ko-KR" dirty="0"/>
              <a:t>.</a:t>
            </a:r>
          </a:p>
          <a:p>
            <a:pPr lvl="1"/>
            <a:r>
              <a:rPr lang="ko-KR" altLang="en-US" dirty="0"/>
              <a:t>페이지 </a:t>
            </a:r>
            <a:r>
              <a:rPr lang="en-US" altLang="ko-KR" dirty="0"/>
              <a:t>/ </a:t>
            </a:r>
            <a:r>
              <a:rPr lang="ko-KR" altLang="en-US" dirty="0"/>
              <a:t>사용자정의링크를 이용 메뉴 구성</a:t>
            </a:r>
            <a:endParaRPr lang="en-US" altLang="ko-KR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D0EEA79-0D7C-4E11-AA99-0F1E5519D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50" y="3652521"/>
            <a:ext cx="5048250" cy="3080288"/>
          </a:xfrm>
          <a:prstGeom prst="rect">
            <a:avLst/>
          </a:prstGeom>
        </p:spPr>
      </p:pic>
      <p:sp>
        <p:nvSpPr>
          <p:cNvPr id="20" name="직사각형 19">
            <a:extLst>
              <a:ext uri="{FF2B5EF4-FFF2-40B4-BE49-F238E27FC236}">
                <a16:creationId xmlns:a16="http://schemas.microsoft.com/office/drawing/2014/main" id="{FEF5EAB9-4769-4E72-9D7C-70A4D857B3D1}"/>
              </a:ext>
            </a:extLst>
          </p:cNvPr>
          <p:cNvSpPr/>
          <p:nvPr/>
        </p:nvSpPr>
        <p:spPr>
          <a:xfrm>
            <a:off x="1047750" y="3853021"/>
            <a:ext cx="2628900" cy="3429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57541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>
            <a:extLst>
              <a:ext uri="{FF2B5EF4-FFF2-40B4-BE49-F238E27FC236}">
                <a16:creationId xmlns:a16="http://schemas.microsoft.com/office/drawing/2014/main" id="{502B3BED-D9D4-48F0-817C-8DF41F42D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참고 사항 </a:t>
            </a:r>
            <a:r>
              <a:rPr lang="en-US" altLang="ko-KR" dirty="0"/>
              <a:t>– </a:t>
            </a:r>
            <a:r>
              <a:rPr lang="ko-KR" altLang="en-US" dirty="0"/>
              <a:t>좌측메뉴 설정</a:t>
            </a:r>
          </a:p>
        </p:txBody>
      </p:sp>
      <p:sp>
        <p:nvSpPr>
          <p:cNvPr id="12" name="내용 개체 틀 2">
            <a:extLst>
              <a:ext uri="{FF2B5EF4-FFF2-40B4-BE49-F238E27FC236}">
                <a16:creationId xmlns:a16="http://schemas.microsoft.com/office/drawing/2014/main" id="{AD518102-7D77-4EDB-93B9-78A8EEDE26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859280"/>
            <a:ext cx="10515600" cy="4330383"/>
          </a:xfrm>
        </p:spPr>
        <p:txBody>
          <a:bodyPr>
            <a:normAutofit/>
          </a:bodyPr>
          <a:lstStyle/>
          <a:p>
            <a:r>
              <a:rPr lang="ko-KR" altLang="en-US" dirty="0"/>
              <a:t>페이지 설정</a:t>
            </a:r>
            <a:endParaRPr lang="en-US" altLang="ko-KR" dirty="0"/>
          </a:p>
          <a:p>
            <a:pPr lvl="1"/>
            <a:r>
              <a:rPr lang="ko-KR" altLang="en-US" dirty="0"/>
              <a:t>페이지 </a:t>
            </a:r>
            <a:r>
              <a:rPr lang="en-US" altLang="ko-KR" dirty="0"/>
              <a:t>– [</a:t>
            </a:r>
            <a:r>
              <a:rPr lang="ko-KR" altLang="en-US" dirty="0"/>
              <a:t>페이지 편집</a:t>
            </a:r>
            <a:r>
              <a:rPr lang="en-US" altLang="ko-KR" dirty="0"/>
              <a:t>] -&gt; </a:t>
            </a:r>
            <a:r>
              <a:rPr lang="ko-KR" altLang="en-US" dirty="0"/>
              <a:t>사이트 메뉴 선택</a:t>
            </a:r>
            <a:endParaRPr lang="en-US" altLang="ko-KR" dirty="0"/>
          </a:p>
          <a:p>
            <a:pPr lvl="1"/>
            <a:endParaRPr lang="en-US" altLang="ko-KR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076BB384-FB5D-40A2-8697-A08345FC2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5942" y="3152673"/>
            <a:ext cx="4305070" cy="2005934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DC8FEB74-3900-424A-8346-1DF0844D3EA5}"/>
              </a:ext>
            </a:extLst>
          </p:cNvPr>
          <p:cNvSpPr/>
          <p:nvPr/>
        </p:nvSpPr>
        <p:spPr>
          <a:xfrm>
            <a:off x="7605942" y="3127456"/>
            <a:ext cx="1091018" cy="175950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8C0D05D9-E4C0-4552-9BF8-8586193325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840" y="2887224"/>
            <a:ext cx="5499618" cy="3605651"/>
          </a:xfrm>
          <a:prstGeom prst="rect">
            <a:avLst/>
          </a:prstGeom>
        </p:spPr>
      </p:pic>
      <p:sp>
        <p:nvSpPr>
          <p:cNvPr id="13" name="직사각형 12">
            <a:extLst>
              <a:ext uri="{FF2B5EF4-FFF2-40B4-BE49-F238E27FC236}">
                <a16:creationId xmlns:a16="http://schemas.microsoft.com/office/drawing/2014/main" id="{E70361D9-808B-43B5-9048-FC677A799002}"/>
              </a:ext>
            </a:extLst>
          </p:cNvPr>
          <p:cNvSpPr/>
          <p:nvPr/>
        </p:nvSpPr>
        <p:spPr>
          <a:xfrm>
            <a:off x="5400742" y="5158607"/>
            <a:ext cx="1358715" cy="133426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367500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>
            <a:extLst>
              <a:ext uri="{FF2B5EF4-FFF2-40B4-BE49-F238E27FC236}">
                <a16:creationId xmlns:a16="http://schemas.microsoft.com/office/drawing/2014/main" id="{502B3BED-D9D4-48F0-817C-8DF41F42D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참고 사항 </a:t>
            </a:r>
            <a:r>
              <a:rPr lang="en-US" altLang="ko-KR" dirty="0"/>
              <a:t>– </a:t>
            </a:r>
            <a:r>
              <a:rPr lang="ko-KR" altLang="en-US" dirty="0"/>
              <a:t>게시판 사용</a:t>
            </a:r>
          </a:p>
        </p:txBody>
      </p:sp>
      <p:sp>
        <p:nvSpPr>
          <p:cNvPr id="12" name="내용 개체 틀 2">
            <a:extLst>
              <a:ext uri="{FF2B5EF4-FFF2-40B4-BE49-F238E27FC236}">
                <a16:creationId xmlns:a16="http://schemas.microsoft.com/office/drawing/2014/main" id="{AD518102-7D77-4EDB-93B9-78A8EEDE26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859280"/>
            <a:ext cx="10515600" cy="4330383"/>
          </a:xfrm>
        </p:spPr>
        <p:txBody>
          <a:bodyPr>
            <a:normAutofit/>
          </a:bodyPr>
          <a:lstStyle/>
          <a:p>
            <a:r>
              <a:rPr lang="ko-KR" altLang="en-US" dirty="0"/>
              <a:t>게시판 생성 </a:t>
            </a:r>
            <a:r>
              <a:rPr lang="en-US" altLang="ko-KR" dirty="0"/>
              <a:t>=&gt; </a:t>
            </a:r>
            <a:r>
              <a:rPr lang="ko-KR" altLang="en-US" dirty="0"/>
              <a:t>표시하고자 하는 페이지 선택</a:t>
            </a:r>
            <a:endParaRPr lang="en-US" altLang="ko-KR" dirty="0"/>
          </a:p>
          <a:p>
            <a:r>
              <a:rPr lang="ko-KR" altLang="en-US" dirty="0"/>
              <a:t>다수의 카테고리를 가지는 게시판일 경우 </a:t>
            </a:r>
            <a:r>
              <a:rPr lang="ko-KR" altLang="en-US" dirty="0" err="1"/>
              <a:t>최상단</a:t>
            </a:r>
            <a:r>
              <a:rPr lang="ko-KR" altLang="en-US" dirty="0"/>
              <a:t> 게시판 사용</a:t>
            </a:r>
            <a:endParaRPr lang="en-US" altLang="ko-KR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8E38BB4F-0B14-4025-BA51-521AA0AE2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2099" y="2973068"/>
            <a:ext cx="4725380" cy="2624049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524059C0-633B-4DC0-A80A-D5AC4DD4BB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574" y="3310995"/>
            <a:ext cx="4249329" cy="194819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49396B7-955B-4BA2-8599-8BC7CEC032D4}"/>
              </a:ext>
            </a:extLst>
          </p:cNvPr>
          <p:cNvSpPr txBox="1"/>
          <p:nvPr/>
        </p:nvSpPr>
        <p:spPr>
          <a:xfrm>
            <a:off x="2904671" y="5524058"/>
            <a:ext cx="1651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카테고리 없음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5DAF56-BBA6-4F8A-9C57-EBFFFDF47A57}"/>
              </a:ext>
            </a:extLst>
          </p:cNvPr>
          <p:cNvSpPr txBox="1"/>
          <p:nvPr/>
        </p:nvSpPr>
        <p:spPr>
          <a:xfrm>
            <a:off x="7959082" y="5581043"/>
            <a:ext cx="1651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카테고리 사용</a:t>
            </a:r>
          </a:p>
        </p:txBody>
      </p:sp>
    </p:spTree>
    <p:extLst>
      <p:ext uri="{BB962C8B-B14F-4D97-AF65-F5344CB8AC3E}">
        <p14:creationId xmlns:p14="http://schemas.microsoft.com/office/powerpoint/2010/main" val="12326314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>
            <a:extLst>
              <a:ext uri="{FF2B5EF4-FFF2-40B4-BE49-F238E27FC236}">
                <a16:creationId xmlns:a16="http://schemas.microsoft.com/office/drawing/2014/main" id="{502B3BED-D9D4-48F0-817C-8DF41F42D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참고 사항 </a:t>
            </a:r>
            <a:r>
              <a:rPr lang="en-US" altLang="ko-KR" dirty="0"/>
              <a:t>– </a:t>
            </a:r>
            <a:r>
              <a:rPr lang="ko-KR" altLang="en-US" dirty="0"/>
              <a:t>게시판 사용</a:t>
            </a:r>
            <a:r>
              <a:rPr lang="en-US" altLang="ko-KR" dirty="0"/>
              <a:t>( </a:t>
            </a:r>
            <a:r>
              <a:rPr lang="ko-KR" altLang="en-US" dirty="0"/>
              <a:t>단일 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12" name="내용 개체 틀 2">
            <a:extLst>
              <a:ext uri="{FF2B5EF4-FFF2-40B4-BE49-F238E27FC236}">
                <a16:creationId xmlns:a16="http://schemas.microsoft.com/office/drawing/2014/main" id="{AD518102-7D77-4EDB-93B9-78A8EEDE26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859280"/>
            <a:ext cx="10515600" cy="4330383"/>
          </a:xfrm>
        </p:spPr>
        <p:txBody>
          <a:bodyPr>
            <a:normAutofit/>
          </a:bodyPr>
          <a:lstStyle/>
          <a:p>
            <a:r>
              <a:rPr lang="ko-KR" altLang="en-US" dirty="0"/>
              <a:t>게시판 </a:t>
            </a:r>
            <a:r>
              <a:rPr lang="en-US" altLang="ko-KR" dirty="0"/>
              <a:t>-&gt; </a:t>
            </a:r>
            <a:r>
              <a:rPr lang="ko-KR" altLang="en-US" dirty="0"/>
              <a:t>게시판 관리 </a:t>
            </a:r>
            <a:r>
              <a:rPr lang="en-US" altLang="ko-KR" dirty="0"/>
              <a:t>-&gt; </a:t>
            </a:r>
            <a:r>
              <a:rPr lang="ko-KR" altLang="en-US" dirty="0"/>
              <a:t>게시판 추가</a:t>
            </a:r>
            <a:endParaRPr lang="en-US" altLang="ko-KR" dirty="0"/>
          </a:p>
          <a:p>
            <a:r>
              <a:rPr lang="ko-KR" altLang="en-US" dirty="0"/>
              <a:t>표시하고자 하는 페이지 선택</a:t>
            </a:r>
            <a:endParaRPr lang="en-US" altLang="ko-KR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101CFC1-3C9A-4B3E-8D7E-793B3F278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3325" y="2156154"/>
            <a:ext cx="2370085" cy="3301583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EE3B8C03-A188-4C03-AE57-86DB2F0C1F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3325" y="5706591"/>
            <a:ext cx="2370085" cy="7862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CC422D8-C49A-4753-9CEE-4D7190ABF48B}"/>
              </a:ext>
            </a:extLst>
          </p:cNvPr>
          <p:cNvSpPr txBox="1"/>
          <p:nvPr/>
        </p:nvSpPr>
        <p:spPr>
          <a:xfrm>
            <a:off x="9493325" y="5318037"/>
            <a:ext cx="2370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/>
              <a:t>……..</a:t>
            </a:r>
            <a:endParaRPr lang="ko-KR" altLang="en-US" dirty="0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A95274CD-9DD6-4A87-A820-07C8E0345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439056"/>
            <a:ext cx="2867425" cy="1886213"/>
          </a:xfrm>
          <a:prstGeom prst="rect">
            <a:avLst/>
          </a:prstGeom>
        </p:spPr>
      </p:pic>
      <p:cxnSp>
        <p:nvCxnSpPr>
          <p:cNvPr id="16" name="연결선: 꺾임 15">
            <a:extLst>
              <a:ext uri="{FF2B5EF4-FFF2-40B4-BE49-F238E27FC236}">
                <a16:creationId xmlns:a16="http://schemas.microsoft.com/office/drawing/2014/main" id="{F9A8FCE3-51C7-4487-93A3-F9C10390C4DB}"/>
              </a:ext>
            </a:extLst>
          </p:cNvPr>
          <p:cNvCxnSpPr>
            <a:stCxn id="5" idx="1"/>
            <a:endCxn id="11" idx="3"/>
          </p:cNvCxnSpPr>
          <p:nvPr/>
        </p:nvCxnSpPr>
        <p:spPr>
          <a:xfrm rot="10800000" flipV="1">
            <a:off x="8963425" y="3806945"/>
            <a:ext cx="529900" cy="575217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연결선: 꺾임 18">
            <a:extLst>
              <a:ext uri="{FF2B5EF4-FFF2-40B4-BE49-F238E27FC236}">
                <a16:creationId xmlns:a16="http://schemas.microsoft.com/office/drawing/2014/main" id="{38DAEF38-638C-4FC9-B3D0-9A1D093B858D}"/>
              </a:ext>
            </a:extLst>
          </p:cNvPr>
          <p:cNvCxnSpPr>
            <a:stCxn id="11" idx="1"/>
          </p:cNvCxnSpPr>
          <p:nvPr/>
        </p:nvCxnSpPr>
        <p:spPr>
          <a:xfrm rot="10800000" flipV="1">
            <a:off x="5397500" y="4382162"/>
            <a:ext cx="698500" cy="24737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그림 19">
            <a:extLst>
              <a:ext uri="{FF2B5EF4-FFF2-40B4-BE49-F238E27FC236}">
                <a16:creationId xmlns:a16="http://schemas.microsoft.com/office/drawing/2014/main" id="{760E8F98-41E7-4E92-8D39-9A5606CBB9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385" y="3668760"/>
            <a:ext cx="4775850" cy="147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574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>
            <a:extLst>
              <a:ext uri="{FF2B5EF4-FFF2-40B4-BE49-F238E27FC236}">
                <a16:creationId xmlns:a16="http://schemas.microsoft.com/office/drawing/2014/main" id="{E05CE1B4-602D-4A2D-BBC6-2B25CB9F7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사전 확인 </a:t>
            </a:r>
            <a:r>
              <a:rPr lang="en-US" altLang="ko-KR" dirty="0"/>
              <a:t>– hosts </a:t>
            </a:r>
            <a:r>
              <a:rPr lang="ko-KR" altLang="en-US" dirty="0"/>
              <a:t>편집</a:t>
            </a:r>
          </a:p>
        </p:txBody>
      </p:sp>
      <p:sp>
        <p:nvSpPr>
          <p:cNvPr id="5" name="내용 개체 틀 2">
            <a:extLst>
              <a:ext uri="{FF2B5EF4-FFF2-40B4-BE49-F238E27FC236}">
                <a16:creationId xmlns:a16="http://schemas.microsoft.com/office/drawing/2014/main" id="{76ECA620-2A3D-40D9-B2FF-95B0676BED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/>
              <a:t>파일 </a:t>
            </a:r>
            <a:r>
              <a:rPr lang="en-US" altLang="ko-KR" dirty="0"/>
              <a:t>-&gt; </a:t>
            </a:r>
            <a:r>
              <a:rPr lang="ko-KR" altLang="en-US" dirty="0"/>
              <a:t>열기 </a:t>
            </a:r>
            <a:r>
              <a:rPr lang="en-US" altLang="ko-KR" dirty="0"/>
              <a:t>(hosts </a:t>
            </a:r>
            <a:r>
              <a:rPr lang="ko-KR" altLang="en-US" dirty="0"/>
              <a:t>파일</a:t>
            </a:r>
            <a:r>
              <a:rPr lang="en-US" altLang="ko-KR" dirty="0"/>
              <a:t>)</a:t>
            </a:r>
          </a:p>
          <a:p>
            <a:r>
              <a:rPr lang="ko-KR" altLang="en-US" dirty="0"/>
              <a:t>경로 찾기 </a:t>
            </a:r>
            <a:r>
              <a:rPr lang="nb-NO" altLang="ko-KR" dirty="0"/>
              <a:t>C:\windows\system32\drivers\etc</a:t>
            </a:r>
          </a:p>
          <a:p>
            <a:r>
              <a:rPr lang="ko-KR" altLang="en-US" dirty="0" err="1"/>
              <a:t>모든파일</a:t>
            </a:r>
            <a:r>
              <a:rPr lang="ko-KR" altLang="en-US" dirty="0"/>
              <a:t> 또는 파일이름</a:t>
            </a:r>
            <a:r>
              <a:rPr lang="en-US" altLang="ko-KR" dirty="0"/>
              <a:t>(*)</a:t>
            </a:r>
          </a:p>
          <a:p>
            <a:endParaRPr lang="ko-KR" altLang="en-US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B344823D-C14B-4A7E-AB3E-4C94984ABF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7029" y="2773214"/>
            <a:ext cx="5422226" cy="361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0412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>
            <a:extLst>
              <a:ext uri="{FF2B5EF4-FFF2-40B4-BE49-F238E27FC236}">
                <a16:creationId xmlns:a16="http://schemas.microsoft.com/office/drawing/2014/main" id="{502B3BED-D9D4-48F0-817C-8DF41F42D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참고 사항 </a:t>
            </a:r>
            <a:r>
              <a:rPr lang="en-US" altLang="ko-KR" dirty="0"/>
              <a:t>– </a:t>
            </a:r>
            <a:r>
              <a:rPr lang="ko-KR" altLang="en-US" dirty="0"/>
              <a:t>게시판 사용</a:t>
            </a:r>
            <a:r>
              <a:rPr lang="en-US" altLang="ko-KR" dirty="0"/>
              <a:t>( </a:t>
            </a:r>
            <a:r>
              <a:rPr lang="ko-KR" altLang="en-US" dirty="0"/>
              <a:t>단일 </a:t>
            </a:r>
            <a:r>
              <a:rPr lang="en-US" altLang="ko-KR" dirty="0"/>
              <a:t>)</a:t>
            </a:r>
            <a:endParaRPr lang="ko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F0322544-6CB4-4D51-8D70-FBD2CAA84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8999" y="1690688"/>
            <a:ext cx="7555747" cy="451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8422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>
            <a:extLst>
              <a:ext uri="{FF2B5EF4-FFF2-40B4-BE49-F238E27FC236}">
                <a16:creationId xmlns:a16="http://schemas.microsoft.com/office/drawing/2014/main" id="{502B3BED-D9D4-48F0-817C-8DF41F42D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참고 사항 </a:t>
            </a:r>
            <a:r>
              <a:rPr lang="en-US" altLang="ko-KR" dirty="0"/>
              <a:t>– </a:t>
            </a:r>
            <a:r>
              <a:rPr lang="ko-KR" altLang="en-US" dirty="0"/>
              <a:t>게시판 사용</a:t>
            </a:r>
            <a:r>
              <a:rPr lang="en-US" altLang="ko-KR" dirty="0"/>
              <a:t>( </a:t>
            </a:r>
            <a:r>
              <a:rPr lang="ko-KR" altLang="en-US" dirty="0"/>
              <a:t>카테고리 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12" name="내용 개체 틀 2">
            <a:extLst>
              <a:ext uri="{FF2B5EF4-FFF2-40B4-BE49-F238E27FC236}">
                <a16:creationId xmlns:a16="http://schemas.microsoft.com/office/drawing/2014/main" id="{AD518102-7D77-4EDB-93B9-78A8EEDE26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859280"/>
            <a:ext cx="10515600" cy="4330383"/>
          </a:xfrm>
        </p:spPr>
        <p:txBody>
          <a:bodyPr>
            <a:normAutofit/>
          </a:bodyPr>
          <a:lstStyle/>
          <a:p>
            <a:r>
              <a:rPr lang="ko-KR" altLang="en-US" dirty="0"/>
              <a:t>게시판 </a:t>
            </a:r>
            <a:r>
              <a:rPr lang="en-US" altLang="ko-KR" dirty="0"/>
              <a:t>-&gt; </a:t>
            </a:r>
            <a:r>
              <a:rPr lang="ko-KR" altLang="en-US" dirty="0"/>
              <a:t>게시판 관리 </a:t>
            </a:r>
            <a:r>
              <a:rPr lang="en-US" altLang="ko-KR" dirty="0"/>
              <a:t>-&gt; </a:t>
            </a:r>
            <a:r>
              <a:rPr lang="ko-KR" altLang="en-US" dirty="0"/>
              <a:t>게시판 추가</a:t>
            </a:r>
            <a:r>
              <a:rPr lang="en-US" altLang="ko-KR" dirty="0"/>
              <a:t>( </a:t>
            </a:r>
            <a:r>
              <a:rPr lang="ko-KR" altLang="en-US" dirty="0"/>
              <a:t>단일과 동일 </a:t>
            </a:r>
            <a:r>
              <a:rPr lang="en-US" altLang="ko-KR" dirty="0"/>
              <a:t>)</a:t>
            </a:r>
          </a:p>
          <a:p>
            <a:pPr lvl="1"/>
            <a:r>
              <a:rPr lang="ko-KR" altLang="en-US" dirty="0"/>
              <a:t>단 페이지 선택</a:t>
            </a:r>
            <a:r>
              <a:rPr lang="en-US" altLang="ko-KR" dirty="0"/>
              <a:t>(</a:t>
            </a:r>
            <a:r>
              <a:rPr lang="ko-KR" altLang="en-US" dirty="0"/>
              <a:t>지정</a:t>
            </a:r>
            <a:r>
              <a:rPr lang="en-US" altLang="ko-KR" dirty="0"/>
              <a:t>)</a:t>
            </a:r>
            <a:r>
              <a:rPr lang="ko-KR" altLang="en-US" dirty="0"/>
              <a:t> 없음</a:t>
            </a:r>
            <a:endParaRPr lang="en-US" altLang="ko-KR" dirty="0"/>
          </a:p>
          <a:p>
            <a:pPr lvl="1"/>
            <a:r>
              <a:rPr lang="ko-KR" altLang="en-US" dirty="0"/>
              <a:t>추가하고자 하는 카테고리를 게시판 추가로 </a:t>
            </a:r>
            <a:r>
              <a:rPr lang="ko-KR" altLang="en-US" dirty="0" err="1"/>
              <a:t>추가시</a:t>
            </a:r>
            <a:r>
              <a:rPr lang="ko-KR" altLang="en-US" dirty="0"/>
              <a:t> 상위 게시판 선택</a:t>
            </a:r>
            <a:endParaRPr lang="en-US" altLang="ko-KR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6C97FE27-D22A-4F58-B266-DD4BFFA17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348" y="3396723"/>
            <a:ext cx="2566012" cy="2792939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F9AD13A1-BD6E-4826-A418-1A4E2DF64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423" y="3358092"/>
            <a:ext cx="6209031" cy="279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9531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>
            <a:extLst>
              <a:ext uri="{FF2B5EF4-FFF2-40B4-BE49-F238E27FC236}">
                <a16:creationId xmlns:a16="http://schemas.microsoft.com/office/drawing/2014/main" id="{502B3BED-D9D4-48F0-817C-8DF41F42D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참고 사항 </a:t>
            </a:r>
            <a:r>
              <a:rPr lang="en-US" altLang="ko-KR" dirty="0"/>
              <a:t>– </a:t>
            </a:r>
            <a:r>
              <a:rPr lang="ko-KR" altLang="en-US" dirty="0"/>
              <a:t>게시판 사용</a:t>
            </a:r>
            <a:r>
              <a:rPr lang="en-US" altLang="ko-KR" dirty="0"/>
              <a:t>( </a:t>
            </a:r>
            <a:r>
              <a:rPr lang="ko-KR" altLang="en-US" dirty="0"/>
              <a:t>카테고리 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12" name="내용 개체 틀 2">
            <a:extLst>
              <a:ext uri="{FF2B5EF4-FFF2-40B4-BE49-F238E27FC236}">
                <a16:creationId xmlns:a16="http://schemas.microsoft.com/office/drawing/2014/main" id="{AD518102-7D77-4EDB-93B9-78A8EEDE26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859280"/>
            <a:ext cx="10515600" cy="4330383"/>
          </a:xfrm>
        </p:spPr>
        <p:txBody>
          <a:bodyPr>
            <a:normAutofit/>
          </a:bodyPr>
          <a:lstStyle/>
          <a:p>
            <a:r>
              <a:rPr lang="ko-KR" altLang="en-US" dirty="0"/>
              <a:t>최상위 게시판 편집</a:t>
            </a:r>
            <a:endParaRPr lang="en-US" altLang="ko-KR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ABEC8A0D-CFE8-484A-AB78-943218B96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100" y="2820039"/>
            <a:ext cx="4809502" cy="2132961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697C1978-29E9-4626-9049-F6F783F74875}"/>
              </a:ext>
            </a:extLst>
          </p:cNvPr>
          <p:cNvSpPr/>
          <p:nvPr/>
        </p:nvSpPr>
        <p:spPr>
          <a:xfrm>
            <a:off x="1297866" y="3022600"/>
            <a:ext cx="365657" cy="28824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0C20CB07-BB2D-4EEE-8711-AC9B1351CF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0565" y="2166030"/>
            <a:ext cx="4245169" cy="171313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CBE840CE-45A6-41EE-AA48-87B7B0ADB4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0565" y="4373179"/>
            <a:ext cx="4245169" cy="13990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72EA3D8-B56D-4F84-A306-DA1C579E2AAA}"/>
              </a:ext>
            </a:extLst>
          </p:cNvPr>
          <p:cNvSpPr txBox="1"/>
          <p:nvPr/>
        </p:nvSpPr>
        <p:spPr>
          <a:xfrm>
            <a:off x="6750565" y="3802969"/>
            <a:ext cx="4245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/>
              <a:t>……..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0767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>
            <a:extLst>
              <a:ext uri="{FF2B5EF4-FFF2-40B4-BE49-F238E27FC236}">
                <a16:creationId xmlns:a16="http://schemas.microsoft.com/office/drawing/2014/main" id="{502B3BED-D9D4-48F0-817C-8DF41F42D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참고 사항 </a:t>
            </a:r>
            <a:r>
              <a:rPr lang="en-US" altLang="ko-KR" dirty="0"/>
              <a:t>– </a:t>
            </a:r>
            <a:r>
              <a:rPr lang="ko-KR" altLang="en-US" dirty="0"/>
              <a:t>게시판 사용</a:t>
            </a:r>
            <a:r>
              <a:rPr lang="en-US" altLang="ko-KR" dirty="0"/>
              <a:t>( </a:t>
            </a:r>
            <a:r>
              <a:rPr lang="ko-KR" altLang="en-US" dirty="0"/>
              <a:t>카테고리 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12" name="내용 개체 틀 2">
            <a:extLst>
              <a:ext uri="{FF2B5EF4-FFF2-40B4-BE49-F238E27FC236}">
                <a16:creationId xmlns:a16="http://schemas.microsoft.com/office/drawing/2014/main" id="{AD518102-7D77-4EDB-93B9-78A8EEDE26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859280"/>
            <a:ext cx="10515600" cy="4330383"/>
          </a:xfrm>
        </p:spPr>
        <p:txBody>
          <a:bodyPr>
            <a:normAutofit/>
          </a:bodyPr>
          <a:lstStyle/>
          <a:p>
            <a:r>
              <a:rPr lang="ko-KR" altLang="en-US" dirty="0"/>
              <a:t>표시하고자 하는 페이지 선택</a:t>
            </a:r>
            <a:endParaRPr lang="en-US" altLang="ko-KR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42831864-DB91-4413-836F-BAE7B6432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400" y="3022600"/>
            <a:ext cx="2953161" cy="2534003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2CEBE313-4455-4B64-8A80-341816407E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6533" y="2732046"/>
            <a:ext cx="5258534" cy="311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0710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>
            <a:extLst>
              <a:ext uri="{FF2B5EF4-FFF2-40B4-BE49-F238E27FC236}">
                <a16:creationId xmlns:a16="http://schemas.microsoft.com/office/drawing/2014/main" id="{502B3BED-D9D4-48F0-817C-8DF41F42D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참고 사항 </a:t>
            </a:r>
            <a:r>
              <a:rPr lang="en-US" altLang="ko-KR" dirty="0"/>
              <a:t>– </a:t>
            </a:r>
            <a:r>
              <a:rPr lang="ko-KR" altLang="en-US" dirty="0"/>
              <a:t>게시판 사용</a:t>
            </a:r>
            <a:r>
              <a:rPr lang="en-US" altLang="ko-KR" dirty="0"/>
              <a:t>( </a:t>
            </a:r>
            <a:r>
              <a:rPr lang="ko-KR" altLang="en-US" dirty="0"/>
              <a:t>카테고리 </a:t>
            </a:r>
            <a:r>
              <a:rPr lang="en-US" altLang="ko-KR" dirty="0"/>
              <a:t>)</a:t>
            </a:r>
            <a:endParaRPr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3E35804B-524F-46BD-A494-42A73BF93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320" y="2056512"/>
            <a:ext cx="6763359" cy="404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02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>
            <a:extLst>
              <a:ext uri="{FF2B5EF4-FFF2-40B4-BE49-F238E27FC236}">
                <a16:creationId xmlns:a16="http://schemas.microsoft.com/office/drawing/2014/main" id="{502B3BED-D9D4-48F0-817C-8DF41F42D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참고 사항 </a:t>
            </a:r>
            <a:r>
              <a:rPr lang="en-US" altLang="ko-KR" dirty="0"/>
              <a:t>– CSS</a:t>
            </a:r>
            <a:r>
              <a:rPr lang="ko-KR" altLang="en-US" dirty="0"/>
              <a:t> 편집</a:t>
            </a:r>
          </a:p>
        </p:txBody>
      </p:sp>
      <p:sp>
        <p:nvSpPr>
          <p:cNvPr id="4" name="내용 개체 틀 2">
            <a:extLst>
              <a:ext uri="{FF2B5EF4-FFF2-40B4-BE49-F238E27FC236}">
                <a16:creationId xmlns:a16="http://schemas.microsoft.com/office/drawing/2014/main" id="{BB6651C3-F7C3-4C7E-B884-6ED6B4B7FB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859280"/>
            <a:ext cx="10515600" cy="4330383"/>
          </a:xfrm>
        </p:spPr>
        <p:txBody>
          <a:bodyPr>
            <a:normAutofit/>
          </a:bodyPr>
          <a:lstStyle/>
          <a:p>
            <a:r>
              <a:rPr lang="en-US" altLang="ko-KR" dirty="0" err="1"/>
              <a:t>WPBakery</a:t>
            </a:r>
            <a:r>
              <a:rPr lang="en-US" altLang="ko-KR" dirty="0"/>
              <a:t> Page Builder -&gt; Custom CSS</a:t>
            </a:r>
          </a:p>
          <a:p>
            <a:pPr marL="914400" lvl="2" indent="0">
              <a:buNone/>
            </a:pPr>
            <a:r>
              <a:rPr lang="en-US" altLang="ko-KR" dirty="0"/>
              <a:t>			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04FA1E73-7E73-46E1-A74E-768A0267CA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5360" y="2632943"/>
            <a:ext cx="5748022" cy="3725312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6EA04622-887F-4FF0-B444-4218B4B2E4AC}"/>
              </a:ext>
            </a:extLst>
          </p:cNvPr>
          <p:cNvSpPr/>
          <p:nvPr/>
        </p:nvSpPr>
        <p:spPr>
          <a:xfrm>
            <a:off x="3515360" y="5872797"/>
            <a:ext cx="650239" cy="53093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19252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>
            <a:extLst>
              <a:ext uri="{FF2B5EF4-FFF2-40B4-BE49-F238E27FC236}">
                <a16:creationId xmlns:a16="http://schemas.microsoft.com/office/drawing/2014/main" id="{502B3BED-D9D4-48F0-817C-8DF41F42D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참고 사항 </a:t>
            </a:r>
            <a:r>
              <a:rPr lang="en-US" altLang="ko-KR" dirty="0"/>
              <a:t>– CSS</a:t>
            </a:r>
            <a:r>
              <a:rPr lang="ko-KR" altLang="en-US" dirty="0"/>
              <a:t> 편집</a:t>
            </a:r>
          </a:p>
        </p:txBody>
      </p:sp>
      <p:sp>
        <p:nvSpPr>
          <p:cNvPr id="4" name="내용 개체 틀 2">
            <a:extLst>
              <a:ext uri="{FF2B5EF4-FFF2-40B4-BE49-F238E27FC236}">
                <a16:creationId xmlns:a16="http://schemas.microsoft.com/office/drawing/2014/main" id="{BB6651C3-F7C3-4C7E-B884-6ED6B4B7FB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859280"/>
            <a:ext cx="10515600" cy="4330383"/>
          </a:xfrm>
        </p:spPr>
        <p:txBody>
          <a:bodyPr>
            <a:normAutofit/>
          </a:bodyPr>
          <a:lstStyle/>
          <a:p>
            <a:r>
              <a:rPr lang="en-US" altLang="ko-KR" dirty="0"/>
              <a:t>CSS </a:t>
            </a:r>
            <a:r>
              <a:rPr lang="ko-KR" altLang="en-US" dirty="0"/>
              <a:t>편집 후 바로 적용이 안 </a:t>
            </a:r>
            <a:r>
              <a:rPr lang="ko-KR" altLang="en-US" dirty="0" err="1"/>
              <a:t>될경우</a:t>
            </a:r>
            <a:endParaRPr lang="en-US" altLang="ko-KR" dirty="0"/>
          </a:p>
          <a:p>
            <a:pPr lvl="1"/>
            <a:r>
              <a:rPr lang="en-US" altLang="ko-KR" dirty="0"/>
              <a:t>ctrl + f5</a:t>
            </a:r>
          </a:p>
          <a:p>
            <a:pPr lvl="1"/>
            <a:r>
              <a:rPr lang="ko-KR" altLang="en-US" dirty="0"/>
              <a:t>브라우저 캐시 삭제</a:t>
            </a:r>
            <a:endParaRPr lang="en-US" altLang="ko-KR" dirty="0"/>
          </a:p>
          <a:p>
            <a:pPr marL="914400" lvl="2" indent="0">
              <a:buNone/>
            </a:pPr>
            <a:r>
              <a:rPr lang="en-US" altLang="ko-KR" dirty="0"/>
              <a:t>			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92BEBF3A-1B71-4E0D-A545-043029A68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520" y="3323536"/>
            <a:ext cx="4524066" cy="3034719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C8A99CD2-31DE-4BD9-9E11-87628E74022E}"/>
              </a:ext>
            </a:extLst>
          </p:cNvPr>
          <p:cNvSpPr/>
          <p:nvPr/>
        </p:nvSpPr>
        <p:spPr>
          <a:xfrm>
            <a:off x="4307840" y="5943600"/>
            <a:ext cx="650239" cy="41465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725112-73DC-4BCA-BE44-055A6B822D5B}"/>
              </a:ext>
            </a:extLst>
          </p:cNvPr>
          <p:cNvSpPr txBox="1"/>
          <p:nvPr/>
        </p:nvSpPr>
        <p:spPr>
          <a:xfrm>
            <a:off x="2051231" y="6358255"/>
            <a:ext cx="2706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IE( </a:t>
            </a:r>
            <a:r>
              <a:rPr lang="ko-KR" altLang="en-US" dirty="0"/>
              <a:t>메뉴 </a:t>
            </a:r>
            <a:r>
              <a:rPr lang="en-US" altLang="ko-KR" dirty="0"/>
              <a:t>-&gt;</a:t>
            </a:r>
            <a:r>
              <a:rPr lang="ko-KR" altLang="en-US" dirty="0"/>
              <a:t>인터넷 옵션 </a:t>
            </a:r>
            <a:r>
              <a:rPr lang="en-US" altLang="ko-KR" dirty="0"/>
              <a:t>)</a:t>
            </a:r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5B4498D-0297-4715-9485-B9F514066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4400" y="3253720"/>
            <a:ext cx="4176718" cy="1883618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BFD4F7E1-CA92-465E-9F85-D082B8ACB3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0028" y="3156314"/>
            <a:ext cx="1920174" cy="2078430"/>
          </a:xfrm>
          <a:prstGeom prst="rect">
            <a:avLst/>
          </a:prstGeom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id="{9070C81C-EE46-445A-B6CA-3C413EC88874}"/>
              </a:ext>
            </a:extLst>
          </p:cNvPr>
          <p:cNvSpPr/>
          <p:nvPr/>
        </p:nvSpPr>
        <p:spPr>
          <a:xfrm>
            <a:off x="5994400" y="3446119"/>
            <a:ext cx="3339214" cy="6400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268ED54B-A636-45EC-B4BD-7C5FA9468B56}"/>
              </a:ext>
            </a:extLst>
          </p:cNvPr>
          <p:cNvSpPr/>
          <p:nvPr/>
        </p:nvSpPr>
        <p:spPr>
          <a:xfrm>
            <a:off x="11206480" y="4119880"/>
            <a:ext cx="735322" cy="2997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35B8FDD-5140-4B51-8608-2BD0F401EF28}"/>
              </a:ext>
            </a:extLst>
          </p:cNvPr>
          <p:cNvSpPr txBox="1"/>
          <p:nvPr/>
        </p:nvSpPr>
        <p:spPr>
          <a:xfrm>
            <a:off x="7765607" y="5758934"/>
            <a:ext cx="2375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크롬 </a:t>
            </a:r>
            <a:r>
              <a:rPr lang="en-US" altLang="ko-KR" dirty="0"/>
              <a:t>( </a:t>
            </a:r>
            <a:r>
              <a:rPr lang="ko-KR" altLang="en-US" dirty="0"/>
              <a:t>메뉴 </a:t>
            </a:r>
            <a:r>
              <a:rPr lang="en-US" altLang="ko-KR" dirty="0"/>
              <a:t>-&gt; </a:t>
            </a:r>
            <a:r>
              <a:rPr lang="ko-KR" altLang="en-US" dirty="0"/>
              <a:t>설정 </a:t>
            </a:r>
            <a:r>
              <a:rPr lang="en-US" altLang="ko-KR" dirty="0"/>
              <a:t>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621451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>
            <a:extLst>
              <a:ext uri="{FF2B5EF4-FFF2-40B4-BE49-F238E27FC236}">
                <a16:creationId xmlns:a16="http://schemas.microsoft.com/office/drawing/2014/main" id="{502B3BED-D9D4-48F0-817C-8DF41F42D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참고 사항 </a:t>
            </a:r>
            <a:r>
              <a:rPr lang="en-US" altLang="ko-KR" dirty="0"/>
              <a:t>– </a:t>
            </a:r>
            <a:r>
              <a:rPr lang="ko-KR" altLang="en-US" dirty="0"/>
              <a:t>반응형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0F281E83-3AE4-4928-88D1-7335242476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253" y="1556227"/>
            <a:ext cx="4216843" cy="320522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0D672FAC-C801-4A16-A80E-42E5B9C37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3724" y="1690688"/>
            <a:ext cx="1843739" cy="354330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3A8682CE-7279-480F-8A0F-769EEF3911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8778" y="2608049"/>
            <a:ext cx="3232860" cy="17085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2FD9498-7D9C-4586-881D-48F8C9358372}"/>
              </a:ext>
            </a:extLst>
          </p:cNvPr>
          <p:cNvSpPr txBox="1"/>
          <p:nvPr/>
        </p:nvSpPr>
        <p:spPr>
          <a:xfrm>
            <a:off x="3038366" y="523398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데스크탑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2CB6AE-B1EF-452E-9279-63918A35321F}"/>
              </a:ext>
            </a:extLst>
          </p:cNvPr>
          <p:cNvSpPr txBox="1"/>
          <p:nvPr/>
        </p:nvSpPr>
        <p:spPr>
          <a:xfrm>
            <a:off x="9153634" y="523398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/>
              <a:t>모바일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724167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>
            <a:extLst>
              <a:ext uri="{FF2B5EF4-FFF2-40B4-BE49-F238E27FC236}">
                <a16:creationId xmlns:a16="http://schemas.microsoft.com/office/drawing/2014/main" id="{502B3BED-D9D4-48F0-817C-8DF41F42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dirty="0"/>
              <a:t>참고 사항 </a:t>
            </a:r>
            <a:r>
              <a:rPr lang="en-US" altLang="ko-KR" dirty="0"/>
              <a:t>– </a:t>
            </a:r>
            <a:r>
              <a:rPr lang="ko-KR" altLang="en-US" dirty="0"/>
              <a:t>그리드</a:t>
            </a: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A6D72E40-564A-4E16-B5EE-524918CA6C4D}"/>
              </a:ext>
            </a:extLst>
          </p:cNvPr>
          <p:cNvGrpSpPr/>
          <p:nvPr/>
        </p:nvGrpSpPr>
        <p:grpSpPr>
          <a:xfrm>
            <a:off x="1095555" y="1649657"/>
            <a:ext cx="3593675" cy="2463404"/>
            <a:chOff x="1095555" y="1649657"/>
            <a:chExt cx="3523337" cy="2667333"/>
          </a:xfrm>
        </p:grpSpPr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id="{8B46D50F-FF01-42C7-B41D-EE3BB9F1F702}"/>
                </a:ext>
              </a:extLst>
            </p:cNvPr>
            <p:cNvSpPr/>
            <p:nvPr/>
          </p:nvSpPr>
          <p:spPr>
            <a:xfrm>
              <a:off x="1095555" y="1649657"/>
              <a:ext cx="3523337" cy="86303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/>
                <a:t>header</a:t>
              </a:r>
              <a:endParaRPr lang="ko-KR" altLang="en-US" dirty="0"/>
            </a:p>
          </p:txBody>
        </p:sp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81473786-8945-4EC6-BEF1-4FE4E4E8393A}"/>
                </a:ext>
              </a:extLst>
            </p:cNvPr>
            <p:cNvSpPr/>
            <p:nvPr/>
          </p:nvSpPr>
          <p:spPr>
            <a:xfrm>
              <a:off x="1095555" y="2551807"/>
              <a:ext cx="1174446" cy="863033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/>
                <a:t>Section 1</a:t>
              </a:r>
              <a:endParaRPr lang="ko-KR" altLang="en-US" dirty="0"/>
            </a:p>
          </p:txBody>
        </p:sp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A804C7D2-A025-4422-A6EC-86E43CF64F5E}"/>
                </a:ext>
              </a:extLst>
            </p:cNvPr>
            <p:cNvSpPr/>
            <p:nvPr/>
          </p:nvSpPr>
          <p:spPr>
            <a:xfrm>
              <a:off x="2270001" y="2551807"/>
              <a:ext cx="1174446" cy="86303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/>
                <a:t>Section 2</a:t>
              </a:r>
              <a:endParaRPr lang="ko-KR" altLang="en-US" dirty="0"/>
            </a:p>
          </p:txBody>
        </p:sp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F919F3D9-BFAB-43EE-9589-E12F1BCA0D7D}"/>
                </a:ext>
              </a:extLst>
            </p:cNvPr>
            <p:cNvSpPr/>
            <p:nvPr/>
          </p:nvSpPr>
          <p:spPr>
            <a:xfrm>
              <a:off x="3444446" y="2551807"/>
              <a:ext cx="1174446" cy="86303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/>
                <a:t>Section 3</a:t>
              </a:r>
              <a:endParaRPr lang="ko-KR" altLang="en-US" dirty="0"/>
            </a:p>
          </p:txBody>
        </p:sp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16BCCBD3-E09C-4600-8540-F7B32D96CA54}"/>
                </a:ext>
              </a:extLst>
            </p:cNvPr>
            <p:cNvSpPr/>
            <p:nvPr/>
          </p:nvSpPr>
          <p:spPr>
            <a:xfrm>
              <a:off x="1095555" y="3453957"/>
              <a:ext cx="3523337" cy="863033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/>
                <a:t>footer</a:t>
              </a:r>
              <a:endParaRPr lang="ko-KR" altLang="en-US" dirty="0"/>
            </a:p>
          </p:txBody>
        </p: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9D401CB8-166F-4914-963B-C77C04CA12EA}"/>
              </a:ext>
            </a:extLst>
          </p:cNvPr>
          <p:cNvGrpSpPr/>
          <p:nvPr/>
        </p:nvGrpSpPr>
        <p:grpSpPr>
          <a:xfrm>
            <a:off x="5120842" y="1658083"/>
            <a:ext cx="3168728" cy="3211073"/>
            <a:chOff x="4839490" y="1658083"/>
            <a:chExt cx="3523338" cy="3586381"/>
          </a:xfrm>
        </p:grpSpPr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30595297-CC7F-4BEE-B8CC-1A0A0B97272F}"/>
                </a:ext>
              </a:extLst>
            </p:cNvPr>
            <p:cNvSpPr/>
            <p:nvPr/>
          </p:nvSpPr>
          <p:spPr>
            <a:xfrm>
              <a:off x="4839490" y="1658083"/>
              <a:ext cx="3523337" cy="86303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/>
                <a:t>header</a:t>
              </a:r>
              <a:endParaRPr lang="ko-KR" altLang="en-US" dirty="0"/>
            </a:p>
          </p:txBody>
        </p:sp>
        <p:sp>
          <p:nvSpPr>
            <p:cNvPr id="21" name="직사각형 20">
              <a:extLst>
                <a:ext uri="{FF2B5EF4-FFF2-40B4-BE49-F238E27FC236}">
                  <a16:creationId xmlns:a16="http://schemas.microsoft.com/office/drawing/2014/main" id="{78FCE4DC-2725-4660-811A-6B51E4229F39}"/>
                </a:ext>
              </a:extLst>
            </p:cNvPr>
            <p:cNvSpPr/>
            <p:nvPr/>
          </p:nvSpPr>
          <p:spPr>
            <a:xfrm>
              <a:off x="4839490" y="2560233"/>
              <a:ext cx="1800000" cy="863033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/>
                <a:t>Section 1</a:t>
              </a:r>
              <a:endParaRPr lang="ko-KR" altLang="en-US" dirty="0"/>
            </a:p>
          </p:txBody>
        </p:sp>
        <p:sp>
          <p:nvSpPr>
            <p:cNvPr id="22" name="직사각형 21">
              <a:extLst>
                <a:ext uri="{FF2B5EF4-FFF2-40B4-BE49-F238E27FC236}">
                  <a16:creationId xmlns:a16="http://schemas.microsoft.com/office/drawing/2014/main" id="{21B205E5-D687-4364-BA2F-B573C7A10F4F}"/>
                </a:ext>
              </a:extLst>
            </p:cNvPr>
            <p:cNvSpPr/>
            <p:nvPr/>
          </p:nvSpPr>
          <p:spPr>
            <a:xfrm>
              <a:off x="6639489" y="2560130"/>
              <a:ext cx="1723337" cy="86303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/>
                <a:t>Section 2</a:t>
              </a:r>
              <a:endParaRPr lang="ko-KR" altLang="en-US" dirty="0"/>
            </a:p>
          </p:txBody>
        </p:sp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6B4DE583-203D-4951-9246-AF892B38E647}"/>
                </a:ext>
              </a:extLst>
            </p:cNvPr>
            <p:cNvSpPr/>
            <p:nvPr/>
          </p:nvSpPr>
          <p:spPr>
            <a:xfrm>
              <a:off x="4839490" y="3474930"/>
              <a:ext cx="3523338" cy="86303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/>
                <a:t>Section 3</a:t>
              </a:r>
              <a:endParaRPr lang="ko-KR" altLang="en-US" dirty="0"/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B73C4C2D-BEF7-424E-B5EE-98F57C504BD9}"/>
                </a:ext>
              </a:extLst>
            </p:cNvPr>
            <p:cNvSpPr/>
            <p:nvPr/>
          </p:nvSpPr>
          <p:spPr>
            <a:xfrm>
              <a:off x="4839490" y="4381431"/>
              <a:ext cx="3523337" cy="863033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/>
                <a:t>footer</a:t>
              </a:r>
              <a:endParaRPr lang="ko-KR" altLang="en-US" dirty="0"/>
            </a:p>
          </p:txBody>
        </p: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56469D5C-F804-4F0B-9132-CA27B7F8B900}"/>
              </a:ext>
            </a:extLst>
          </p:cNvPr>
          <p:cNvGrpSpPr/>
          <p:nvPr/>
        </p:nvGrpSpPr>
        <p:grpSpPr>
          <a:xfrm>
            <a:off x="8866864" y="1658084"/>
            <a:ext cx="2539687" cy="4039332"/>
            <a:chOff x="8503451" y="1658083"/>
            <a:chExt cx="3523338" cy="4511447"/>
          </a:xfrm>
        </p:grpSpPr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B6ECDBAA-B551-4017-A8AA-8713F8D939E2}"/>
                </a:ext>
              </a:extLst>
            </p:cNvPr>
            <p:cNvSpPr/>
            <p:nvPr/>
          </p:nvSpPr>
          <p:spPr>
            <a:xfrm>
              <a:off x="8503451" y="1658083"/>
              <a:ext cx="3523337" cy="86303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/>
                <a:t>header</a:t>
              </a:r>
              <a:endParaRPr lang="ko-KR" altLang="en-US" dirty="0"/>
            </a:p>
          </p:txBody>
        </p:sp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40B73278-9BE8-46A5-9806-CD2B93ABB13E}"/>
                </a:ext>
              </a:extLst>
            </p:cNvPr>
            <p:cNvSpPr/>
            <p:nvPr/>
          </p:nvSpPr>
          <p:spPr>
            <a:xfrm>
              <a:off x="8503451" y="4399996"/>
              <a:ext cx="3523338" cy="86303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/>
                <a:t>Section 3</a:t>
              </a:r>
              <a:endParaRPr lang="ko-KR" altLang="en-US" dirty="0"/>
            </a:p>
          </p:txBody>
        </p:sp>
        <p:sp>
          <p:nvSpPr>
            <p:cNvPr id="29" name="직사각형 28">
              <a:extLst>
                <a:ext uri="{FF2B5EF4-FFF2-40B4-BE49-F238E27FC236}">
                  <a16:creationId xmlns:a16="http://schemas.microsoft.com/office/drawing/2014/main" id="{C788283E-C574-4EDD-9B8D-526F41D70B82}"/>
                </a:ext>
              </a:extLst>
            </p:cNvPr>
            <p:cNvSpPr/>
            <p:nvPr/>
          </p:nvSpPr>
          <p:spPr>
            <a:xfrm>
              <a:off x="8503451" y="5306497"/>
              <a:ext cx="3523337" cy="863033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/>
                <a:t>footer</a:t>
              </a:r>
              <a:endParaRPr lang="ko-KR" altLang="en-US" dirty="0"/>
            </a:p>
          </p:txBody>
        </p:sp>
        <p:sp>
          <p:nvSpPr>
            <p:cNvPr id="30" name="직사각형 29">
              <a:extLst>
                <a:ext uri="{FF2B5EF4-FFF2-40B4-BE49-F238E27FC236}">
                  <a16:creationId xmlns:a16="http://schemas.microsoft.com/office/drawing/2014/main" id="{9B8FC200-3D9A-4FA5-A14B-5275E6538A5C}"/>
                </a:ext>
              </a:extLst>
            </p:cNvPr>
            <p:cNvSpPr/>
            <p:nvPr/>
          </p:nvSpPr>
          <p:spPr>
            <a:xfrm>
              <a:off x="8503451" y="3485830"/>
              <a:ext cx="3523338" cy="86303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/>
                <a:t>Section 2</a:t>
              </a:r>
              <a:endParaRPr lang="ko-KR" altLang="en-US" dirty="0"/>
            </a:p>
          </p:txBody>
        </p:sp>
        <p:sp>
          <p:nvSpPr>
            <p:cNvPr id="31" name="직사각형 30">
              <a:extLst>
                <a:ext uri="{FF2B5EF4-FFF2-40B4-BE49-F238E27FC236}">
                  <a16:creationId xmlns:a16="http://schemas.microsoft.com/office/drawing/2014/main" id="{0AA4BA8B-F709-41BE-A528-D47F5B904BB1}"/>
                </a:ext>
              </a:extLst>
            </p:cNvPr>
            <p:cNvSpPr/>
            <p:nvPr/>
          </p:nvSpPr>
          <p:spPr>
            <a:xfrm>
              <a:off x="8503451" y="2571664"/>
              <a:ext cx="3523338" cy="863033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/>
                <a:t>Section 1</a:t>
              </a:r>
              <a:endParaRPr lang="ko-KR" altLang="en-US" dirty="0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CDCC51B6-E69F-4B89-8B69-506402CF3CBF}"/>
              </a:ext>
            </a:extLst>
          </p:cNvPr>
          <p:cNvSpPr txBox="1"/>
          <p:nvPr/>
        </p:nvSpPr>
        <p:spPr>
          <a:xfrm>
            <a:off x="2348895" y="446795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데스크탑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826B3B1-40C5-400E-BF33-52CA7B637567}"/>
              </a:ext>
            </a:extLst>
          </p:cNvPr>
          <p:cNvSpPr txBox="1"/>
          <p:nvPr/>
        </p:nvSpPr>
        <p:spPr>
          <a:xfrm>
            <a:off x="6006495" y="5328084"/>
            <a:ext cx="1596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모바일 </a:t>
            </a:r>
            <a:r>
              <a:rPr lang="en-US" altLang="ko-KR" dirty="0"/>
              <a:t>- </a:t>
            </a:r>
            <a:r>
              <a:rPr lang="ko-KR" altLang="en-US" dirty="0"/>
              <a:t>가로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B2E0490-0BEF-47BF-AA13-90CFCFD131A5}"/>
              </a:ext>
            </a:extLst>
          </p:cNvPr>
          <p:cNvSpPr txBox="1"/>
          <p:nvPr/>
        </p:nvSpPr>
        <p:spPr>
          <a:xfrm>
            <a:off x="9464804" y="6100600"/>
            <a:ext cx="1596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모바일 </a:t>
            </a:r>
            <a:r>
              <a:rPr lang="en-US" altLang="ko-KR" dirty="0"/>
              <a:t>- </a:t>
            </a:r>
            <a:r>
              <a:rPr lang="ko-KR" altLang="en-US" dirty="0"/>
              <a:t>세로</a:t>
            </a:r>
          </a:p>
        </p:txBody>
      </p:sp>
    </p:spTree>
    <p:extLst>
      <p:ext uri="{BB962C8B-B14F-4D97-AF65-F5344CB8AC3E}">
        <p14:creationId xmlns:p14="http://schemas.microsoft.com/office/powerpoint/2010/main" val="31651850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>
            <a:extLst>
              <a:ext uri="{FF2B5EF4-FFF2-40B4-BE49-F238E27FC236}">
                <a16:creationId xmlns:a16="http://schemas.microsoft.com/office/drawing/2014/main" id="{502B3BED-D9D4-48F0-817C-8DF41F42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dirty="0"/>
              <a:t>참고 사항 </a:t>
            </a:r>
            <a:r>
              <a:rPr lang="en-US" altLang="ko-KR" dirty="0"/>
              <a:t>– </a:t>
            </a:r>
            <a:r>
              <a:rPr lang="ko-KR" altLang="en-US" dirty="0"/>
              <a:t>엑셀 </a:t>
            </a:r>
            <a:r>
              <a:rPr lang="en-US" altLang="ko-KR" dirty="0"/>
              <a:t>/ </a:t>
            </a:r>
            <a:r>
              <a:rPr lang="ko-KR" altLang="en-US" dirty="0"/>
              <a:t>워드 복사하기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1B2D052A-A1A2-41EA-96AE-AE70D6EAB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109" y="1690688"/>
            <a:ext cx="5172461" cy="1849681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0BC1833E-B1AE-4AA8-BBFF-CAC9475E7B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9876" y="4076575"/>
            <a:ext cx="3495317" cy="2181474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C62D02B5-3552-401B-8F6A-411574543F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2507" y="2538922"/>
            <a:ext cx="4985206" cy="285112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AE2DEF1-1E9E-4855-819A-90B58BEA0E43}"/>
              </a:ext>
            </a:extLst>
          </p:cNvPr>
          <p:cNvSpPr txBox="1"/>
          <p:nvPr/>
        </p:nvSpPr>
        <p:spPr>
          <a:xfrm>
            <a:off x="2668952" y="636423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관리자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A811D2A-D57A-4759-9EF3-8EEC878E7A33}"/>
              </a:ext>
            </a:extLst>
          </p:cNvPr>
          <p:cNvSpPr txBox="1"/>
          <p:nvPr/>
        </p:nvSpPr>
        <p:spPr>
          <a:xfrm>
            <a:off x="8812392" y="5167312"/>
            <a:ext cx="1420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사용자 화면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BF064E8-411B-4784-8DF6-F8FF85D4DC8E}"/>
              </a:ext>
            </a:extLst>
          </p:cNvPr>
          <p:cNvSpPr txBox="1"/>
          <p:nvPr/>
        </p:nvSpPr>
        <p:spPr>
          <a:xfrm>
            <a:off x="3107534" y="354036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엑셀</a:t>
            </a:r>
          </a:p>
        </p:txBody>
      </p:sp>
    </p:spTree>
    <p:extLst>
      <p:ext uri="{BB962C8B-B14F-4D97-AF65-F5344CB8AC3E}">
        <p14:creationId xmlns:p14="http://schemas.microsoft.com/office/powerpoint/2010/main" val="42691987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>
            <a:extLst>
              <a:ext uri="{FF2B5EF4-FFF2-40B4-BE49-F238E27FC236}">
                <a16:creationId xmlns:a16="http://schemas.microsoft.com/office/drawing/2014/main" id="{7E864892-2BE7-4E51-9AD7-F8BDB2EA5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사전 확인 </a:t>
            </a:r>
            <a:r>
              <a:rPr lang="en-US" altLang="ko-KR" dirty="0"/>
              <a:t>– hosts </a:t>
            </a:r>
            <a:r>
              <a:rPr lang="ko-KR" altLang="en-US" dirty="0"/>
              <a:t>편집</a:t>
            </a:r>
          </a:p>
        </p:txBody>
      </p:sp>
      <p:sp>
        <p:nvSpPr>
          <p:cNvPr id="5" name="내용 개체 틀 2">
            <a:extLst>
              <a:ext uri="{FF2B5EF4-FFF2-40B4-BE49-F238E27FC236}">
                <a16:creationId xmlns:a16="http://schemas.microsoft.com/office/drawing/2014/main" id="{7B68F4E5-4725-4B2D-B93C-9CEA577D2C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/>
              <a:t>파일 </a:t>
            </a:r>
            <a:r>
              <a:rPr lang="en-US" altLang="ko-KR" dirty="0"/>
              <a:t>-&gt; </a:t>
            </a:r>
            <a:r>
              <a:rPr lang="ko-KR" altLang="en-US" dirty="0"/>
              <a:t>열기</a:t>
            </a:r>
            <a:r>
              <a:rPr lang="en-US" altLang="ko-KR" dirty="0"/>
              <a:t>(hosts </a:t>
            </a:r>
            <a:r>
              <a:rPr lang="ko-KR" altLang="en-US" dirty="0"/>
              <a:t>파일</a:t>
            </a:r>
            <a:r>
              <a:rPr lang="en-US" altLang="ko-KR" dirty="0"/>
              <a:t>)</a:t>
            </a:r>
          </a:p>
          <a:p>
            <a:r>
              <a:rPr lang="ko-KR" altLang="en-US" dirty="0"/>
              <a:t>경로 찾기 </a:t>
            </a:r>
            <a:r>
              <a:rPr lang="nb-NO" altLang="ko-KR" dirty="0"/>
              <a:t>C:\windows\system32\drivers\etc</a:t>
            </a:r>
          </a:p>
          <a:p>
            <a:r>
              <a:rPr lang="ko-KR" altLang="en-US" dirty="0"/>
              <a:t>모든 파일 또는 파일이름</a:t>
            </a:r>
            <a:r>
              <a:rPr lang="en-US" altLang="ko-KR" dirty="0"/>
              <a:t>(*)</a:t>
            </a:r>
          </a:p>
          <a:p>
            <a:endParaRPr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9D9845B0-96FC-48E5-9CB2-E75197691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7029" y="2773214"/>
            <a:ext cx="5422226" cy="361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6567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>
            <a:extLst>
              <a:ext uri="{FF2B5EF4-FFF2-40B4-BE49-F238E27FC236}">
                <a16:creationId xmlns:a16="http://schemas.microsoft.com/office/drawing/2014/main" id="{502B3BED-D9D4-48F0-817C-8DF41F42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dirty="0"/>
              <a:t>참고 사항 </a:t>
            </a:r>
            <a:r>
              <a:rPr lang="en-US" altLang="ko-KR" dirty="0"/>
              <a:t>– </a:t>
            </a:r>
            <a:r>
              <a:rPr lang="ko-KR" altLang="en-US" dirty="0"/>
              <a:t>엑셀 </a:t>
            </a:r>
            <a:r>
              <a:rPr lang="en-US" altLang="ko-KR" dirty="0"/>
              <a:t>/ </a:t>
            </a:r>
            <a:r>
              <a:rPr lang="ko-KR" altLang="en-US" dirty="0"/>
              <a:t>워드 복사하기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386050C7-2792-4DB8-A549-D43ADA716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612" y="1690688"/>
            <a:ext cx="6226612" cy="47885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B55F95B-8360-4EC6-9685-CBE360415A19}"/>
              </a:ext>
            </a:extLst>
          </p:cNvPr>
          <p:cNvSpPr txBox="1"/>
          <p:nvPr/>
        </p:nvSpPr>
        <p:spPr>
          <a:xfrm>
            <a:off x="8061568" y="3429000"/>
            <a:ext cx="1955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관리자 </a:t>
            </a:r>
            <a:r>
              <a:rPr lang="en-US" altLang="ko-KR" dirty="0"/>
              <a:t>( </a:t>
            </a:r>
            <a:r>
              <a:rPr lang="ko-KR" altLang="en-US" dirty="0"/>
              <a:t>텍스트 </a:t>
            </a:r>
            <a:r>
              <a:rPr lang="en-US" altLang="ko-KR" dirty="0"/>
              <a:t>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615960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>
            <a:extLst>
              <a:ext uri="{FF2B5EF4-FFF2-40B4-BE49-F238E27FC236}">
                <a16:creationId xmlns:a16="http://schemas.microsoft.com/office/drawing/2014/main" id="{502B3BED-D9D4-48F0-817C-8DF41F42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dirty="0"/>
              <a:t>참고 사항 </a:t>
            </a:r>
            <a:r>
              <a:rPr lang="en-US" altLang="ko-KR" dirty="0"/>
              <a:t>– </a:t>
            </a:r>
            <a:r>
              <a:rPr lang="ko-KR" altLang="en-US" dirty="0"/>
              <a:t>엑셀 </a:t>
            </a:r>
            <a:r>
              <a:rPr lang="en-US" altLang="ko-KR" dirty="0"/>
              <a:t>/ </a:t>
            </a:r>
            <a:r>
              <a:rPr lang="ko-KR" altLang="en-US" dirty="0"/>
              <a:t>워드 복사하기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9085EA6A-D2D0-479A-8685-6E1FE707D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806" y="1497659"/>
            <a:ext cx="2257740" cy="2124371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2F07E4F3-542B-455E-B9FE-5C7868E40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3323" y="3845360"/>
            <a:ext cx="2562973" cy="2482741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EDC31214-69BB-4264-8340-C108F5D1DB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5706" y="1497659"/>
            <a:ext cx="2695951" cy="2143424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16CCFF4F-4270-4DD2-BDA2-5BE79E6DC9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5706" y="3845360"/>
            <a:ext cx="2695951" cy="26105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A3F97C-CFFA-4EB0-8780-351E46291CFC}"/>
              </a:ext>
            </a:extLst>
          </p:cNvPr>
          <p:cNvSpPr txBox="1"/>
          <p:nvPr/>
        </p:nvSpPr>
        <p:spPr>
          <a:xfrm>
            <a:off x="6834668" y="4810594"/>
            <a:ext cx="1018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dirty="0"/>
              <a:t>관리자</a:t>
            </a:r>
            <a:endParaRPr lang="en-US" altLang="ko-KR" dirty="0"/>
          </a:p>
          <a:p>
            <a:pPr algn="ctr"/>
            <a:r>
              <a:rPr lang="en-US" altLang="ko-KR" dirty="0"/>
              <a:t>(</a:t>
            </a:r>
            <a:r>
              <a:rPr lang="ko-KR" altLang="en-US" dirty="0"/>
              <a:t>텍스트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A9AE0A-2464-4922-9B9A-785F342BEBEF}"/>
              </a:ext>
            </a:extLst>
          </p:cNvPr>
          <p:cNvSpPr txBox="1"/>
          <p:nvPr/>
        </p:nvSpPr>
        <p:spPr>
          <a:xfrm>
            <a:off x="6447812" y="2092106"/>
            <a:ext cx="1340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/>
              <a:t>HTML</a:t>
            </a:r>
            <a:r>
              <a:rPr lang="ko-KR" altLang="en-US" dirty="0"/>
              <a:t> 코드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301F42-2C06-4462-A2F8-D193084F2BBE}"/>
              </a:ext>
            </a:extLst>
          </p:cNvPr>
          <p:cNvSpPr txBox="1"/>
          <p:nvPr/>
        </p:nvSpPr>
        <p:spPr>
          <a:xfrm>
            <a:off x="3706433" y="2295687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/>
              <a:t>워드</a:t>
            </a:r>
            <a:endParaRPr lang="ko-KR" alt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3F17EE-7E46-4732-BE73-9BDF6AAACECE}"/>
              </a:ext>
            </a:extLst>
          </p:cNvPr>
          <p:cNvSpPr txBox="1"/>
          <p:nvPr/>
        </p:nvSpPr>
        <p:spPr>
          <a:xfrm>
            <a:off x="4187916" y="4488542"/>
            <a:ext cx="1018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dirty="0"/>
              <a:t>관리자</a:t>
            </a:r>
            <a:endParaRPr lang="en-US" altLang="ko-KR" dirty="0"/>
          </a:p>
          <a:p>
            <a:pPr algn="ctr"/>
            <a:r>
              <a:rPr lang="en-US" altLang="ko-KR" dirty="0"/>
              <a:t>(</a:t>
            </a:r>
            <a:r>
              <a:rPr lang="ko-KR" altLang="en-US" dirty="0"/>
              <a:t>비주얼</a:t>
            </a:r>
            <a:r>
              <a:rPr lang="en-US" altLang="ko-KR" dirty="0"/>
              <a:t>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600768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>
            <a:extLst>
              <a:ext uri="{FF2B5EF4-FFF2-40B4-BE49-F238E27FC236}">
                <a16:creationId xmlns:a16="http://schemas.microsoft.com/office/drawing/2014/main" id="{502B3BED-D9D4-48F0-817C-8DF41F42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dirty="0"/>
              <a:t>참고 사항 </a:t>
            </a:r>
            <a:r>
              <a:rPr lang="en-US" altLang="ko-KR" dirty="0"/>
              <a:t>– </a:t>
            </a:r>
            <a:r>
              <a:rPr lang="ko-KR" altLang="en-US" dirty="0"/>
              <a:t>엑셀 </a:t>
            </a:r>
            <a:r>
              <a:rPr lang="en-US" altLang="ko-KR" dirty="0"/>
              <a:t>/ </a:t>
            </a:r>
            <a:r>
              <a:rPr lang="ko-KR" altLang="en-US" dirty="0"/>
              <a:t>워드 복사하기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6E797088-F60C-44BC-9875-46D6FE91A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376" y="1907833"/>
            <a:ext cx="1857634" cy="2038635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A857DF45-E69C-4B1F-AE85-713DA0DAB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2832" y="2242109"/>
            <a:ext cx="3743847" cy="223868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CB59BF2A-540E-4F71-93C1-6A7D995A26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1844" y="1836988"/>
            <a:ext cx="2278879" cy="2238687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B3CE74C0-AEA6-4DEB-B9E4-E3A3496AC7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8083" y="2888440"/>
            <a:ext cx="2312087" cy="223868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74CAD36-EB3A-4B3B-ABCD-8E5ED85EF0FF}"/>
              </a:ext>
            </a:extLst>
          </p:cNvPr>
          <p:cNvSpPr txBox="1"/>
          <p:nvPr/>
        </p:nvSpPr>
        <p:spPr>
          <a:xfrm>
            <a:off x="927560" y="4480796"/>
            <a:ext cx="1706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/>
              <a:t>워드</a:t>
            </a:r>
            <a:endParaRPr lang="en-US" altLang="ko-KR" dirty="0"/>
          </a:p>
          <a:p>
            <a:pPr algn="ctr"/>
            <a:r>
              <a:rPr lang="en-US" altLang="ko-KR" dirty="0"/>
              <a:t>(</a:t>
            </a:r>
            <a:r>
              <a:rPr lang="ko-KR" altLang="en-US" dirty="0"/>
              <a:t>복사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FDCCEB-E91E-4E5B-929F-3DD89E34923E}"/>
              </a:ext>
            </a:extLst>
          </p:cNvPr>
          <p:cNvSpPr txBox="1"/>
          <p:nvPr/>
        </p:nvSpPr>
        <p:spPr>
          <a:xfrm>
            <a:off x="3963798" y="4997920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/>
              <a:t>메모장</a:t>
            </a:r>
            <a:endParaRPr lang="en-US" altLang="ko-KR" dirty="0"/>
          </a:p>
          <a:p>
            <a:pPr algn="ctr"/>
            <a:r>
              <a:rPr lang="en-US" altLang="ko-KR" dirty="0"/>
              <a:t>(</a:t>
            </a:r>
            <a:r>
              <a:rPr lang="ko-KR" altLang="en-US" dirty="0" err="1"/>
              <a:t>붙어넣기</a:t>
            </a:r>
            <a:r>
              <a:rPr lang="ko-KR" altLang="en-US" dirty="0"/>
              <a:t> </a:t>
            </a:r>
            <a:r>
              <a:rPr lang="en-US" altLang="ko-KR" dirty="0"/>
              <a:t>-&gt; </a:t>
            </a:r>
            <a:r>
              <a:rPr lang="ko-KR" altLang="en-US" dirty="0"/>
              <a:t>복사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D6D37CE-623F-48E5-AAFC-2BEE0F575B77}"/>
              </a:ext>
            </a:extLst>
          </p:cNvPr>
          <p:cNvSpPr txBox="1"/>
          <p:nvPr/>
        </p:nvSpPr>
        <p:spPr>
          <a:xfrm>
            <a:off x="8528451" y="5420735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/>
              <a:t>관리자 에디터 </a:t>
            </a:r>
            <a:endParaRPr lang="en-US" altLang="ko-KR" dirty="0"/>
          </a:p>
          <a:p>
            <a:pPr algn="ctr"/>
            <a:r>
              <a:rPr lang="en-US" altLang="ko-KR" dirty="0"/>
              <a:t>(</a:t>
            </a:r>
            <a:r>
              <a:rPr lang="ko-KR" altLang="en-US" dirty="0" err="1"/>
              <a:t>붙어넣기</a:t>
            </a:r>
            <a:r>
              <a:rPr lang="en-US" altLang="ko-KR" dirty="0"/>
              <a:t>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393774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>
            <a:extLst>
              <a:ext uri="{FF2B5EF4-FFF2-40B4-BE49-F238E27FC236}">
                <a16:creationId xmlns:a16="http://schemas.microsoft.com/office/drawing/2014/main" id="{502B3BED-D9D4-48F0-817C-8DF41F42D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게시판 데이터 이전</a:t>
            </a:r>
          </a:p>
        </p:txBody>
      </p:sp>
      <p:sp>
        <p:nvSpPr>
          <p:cNvPr id="4" name="내용 개체 틀 2">
            <a:extLst>
              <a:ext uri="{FF2B5EF4-FFF2-40B4-BE49-F238E27FC236}">
                <a16:creationId xmlns:a16="http://schemas.microsoft.com/office/drawing/2014/main" id="{BB6651C3-F7C3-4C7E-B884-6ED6B4B7FB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859280"/>
            <a:ext cx="10515600" cy="4330383"/>
          </a:xfrm>
        </p:spPr>
        <p:txBody>
          <a:bodyPr>
            <a:normAutofit/>
          </a:bodyPr>
          <a:lstStyle/>
          <a:p>
            <a:r>
              <a:rPr lang="ko-KR" altLang="en-US" dirty="0"/>
              <a:t>이전 게시판 주소</a:t>
            </a:r>
            <a:endParaRPr lang="en-US" altLang="ko-KR" dirty="0"/>
          </a:p>
          <a:p>
            <a:pPr lvl="1"/>
            <a:r>
              <a:rPr lang="en-US" altLang="ko-KR" dirty="0"/>
              <a:t>http://finance.ssu.ac.kr/web/finance/menu5_1</a:t>
            </a:r>
          </a:p>
          <a:p>
            <a:pPr lvl="1"/>
            <a:endParaRPr lang="en-US" altLang="ko-KR" dirty="0"/>
          </a:p>
          <a:p>
            <a:r>
              <a:rPr lang="ko-KR" altLang="en-US" dirty="0"/>
              <a:t>신규 게시판 주소</a:t>
            </a:r>
            <a:endParaRPr lang="en-US" altLang="ko-KR" dirty="0"/>
          </a:p>
          <a:p>
            <a:pPr lvl="1"/>
            <a:r>
              <a:rPr lang="en-US" altLang="ko-KR" dirty="0"/>
              <a:t>https://finance.ssu.ac.kr/menu4/m4sub1/</a:t>
            </a:r>
          </a:p>
          <a:p>
            <a:endParaRPr lang="en-US" altLang="ko-KR" dirty="0"/>
          </a:p>
          <a:p>
            <a:r>
              <a:rPr lang="ko-KR" altLang="en-US" dirty="0"/>
              <a:t>현재 사용중인 사이트 유지보수 부서 </a:t>
            </a:r>
            <a:r>
              <a:rPr lang="en-US" altLang="ko-KR" dirty="0"/>
              <a:t>/ </a:t>
            </a:r>
            <a:r>
              <a:rPr lang="ko-KR" altLang="en-US" dirty="0"/>
              <a:t>업체 </a:t>
            </a:r>
            <a:r>
              <a:rPr lang="en-US" altLang="ko-KR" dirty="0"/>
              <a:t>/ </a:t>
            </a:r>
            <a:r>
              <a:rPr lang="ko-KR" altLang="en-US" dirty="0"/>
              <a:t>담당자</a:t>
            </a:r>
            <a:endParaRPr lang="en-US" altLang="ko-KR" dirty="0"/>
          </a:p>
          <a:p>
            <a:r>
              <a:rPr lang="ko-KR" altLang="en-US" dirty="0"/>
              <a:t>게시판안에 </a:t>
            </a:r>
            <a:r>
              <a:rPr lang="en-US" altLang="ko-KR" dirty="0"/>
              <a:t>TEXT(HTML)</a:t>
            </a:r>
            <a:r>
              <a:rPr lang="ko-KR" altLang="en-US" dirty="0"/>
              <a:t>를 이동됨</a:t>
            </a:r>
            <a:endParaRPr lang="en-US" altLang="ko-KR" dirty="0"/>
          </a:p>
          <a:p>
            <a:r>
              <a:rPr lang="en-US" altLang="ko-KR" dirty="0"/>
              <a:t>CSS</a:t>
            </a:r>
            <a:r>
              <a:rPr lang="ko-KR" altLang="en-US" dirty="0"/>
              <a:t>가 다르기때문에 일부 데이터가 깨짐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40764584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>
            <a:extLst>
              <a:ext uri="{FF2B5EF4-FFF2-40B4-BE49-F238E27FC236}">
                <a16:creationId xmlns:a16="http://schemas.microsoft.com/office/drawing/2014/main" id="{502B3BED-D9D4-48F0-817C-8DF41F42D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문의 게시판 이용</a:t>
            </a:r>
          </a:p>
        </p:txBody>
      </p:sp>
      <p:sp>
        <p:nvSpPr>
          <p:cNvPr id="4" name="내용 개체 틀 2">
            <a:extLst>
              <a:ext uri="{FF2B5EF4-FFF2-40B4-BE49-F238E27FC236}">
                <a16:creationId xmlns:a16="http://schemas.microsoft.com/office/drawing/2014/main" id="{BB6651C3-F7C3-4C7E-B884-6ED6B4B7FB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859280"/>
            <a:ext cx="10515600" cy="4330383"/>
          </a:xfrm>
        </p:spPr>
        <p:txBody>
          <a:bodyPr>
            <a:normAutofit/>
          </a:bodyPr>
          <a:lstStyle/>
          <a:p>
            <a:r>
              <a:rPr lang="en-US" altLang="ko-KR" dirty="0"/>
              <a:t>http://service.syworks.net/ </a:t>
            </a:r>
            <a:r>
              <a:rPr lang="ko-KR" altLang="en-US" dirty="0"/>
              <a:t>접속</a:t>
            </a:r>
            <a:endParaRPr lang="en-US" altLang="ko-KR" dirty="0"/>
          </a:p>
          <a:p>
            <a:pPr lvl="1"/>
            <a:r>
              <a:rPr lang="en-US" altLang="ko-KR" dirty="0"/>
              <a:t>ID / PW : theme / theme2020!</a:t>
            </a:r>
          </a:p>
          <a:p>
            <a:pPr lvl="1"/>
            <a:r>
              <a:rPr lang="ko-KR" altLang="en-US" dirty="0"/>
              <a:t>신규요청 탭 사용</a:t>
            </a:r>
            <a:endParaRPr lang="en-US" altLang="ko-KR" dirty="0"/>
          </a:p>
          <a:p>
            <a:pPr lvl="1"/>
            <a:r>
              <a:rPr lang="ko-KR" altLang="en-US" dirty="0"/>
              <a:t>공용</a:t>
            </a:r>
            <a:r>
              <a:rPr lang="en-US" altLang="ko-KR" dirty="0"/>
              <a:t> </a:t>
            </a:r>
            <a:r>
              <a:rPr lang="ko-KR" altLang="en-US" dirty="0"/>
              <a:t>게시판 </a:t>
            </a:r>
            <a:endParaRPr lang="en-US" altLang="ko-KR" dirty="0"/>
          </a:p>
          <a:p>
            <a:r>
              <a:rPr lang="ko-KR" altLang="en-US" dirty="0"/>
              <a:t>양식</a:t>
            </a:r>
            <a:endParaRPr lang="en-US" altLang="ko-KR" dirty="0"/>
          </a:p>
          <a:p>
            <a:pPr marL="457200" lvl="1" indent="0">
              <a:buNone/>
            </a:pPr>
            <a:r>
              <a:rPr lang="ko-KR" altLang="en-US" dirty="0"/>
              <a:t>제목 </a:t>
            </a:r>
            <a:r>
              <a:rPr lang="en-US" altLang="ko-KR" dirty="0"/>
              <a:t>: [</a:t>
            </a:r>
            <a:r>
              <a:rPr lang="ko-KR" altLang="en-US" dirty="0" err="1"/>
              <a:t>학과명</a:t>
            </a:r>
            <a:r>
              <a:rPr lang="en-US" altLang="ko-KR" dirty="0"/>
              <a:t>] </a:t>
            </a:r>
            <a:r>
              <a:rPr lang="ko-KR" altLang="en-US" dirty="0"/>
              <a:t>내용</a:t>
            </a:r>
            <a:endParaRPr lang="en-US" altLang="ko-KR" dirty="0"/>
          </a:p>
          <a:p>
            <a:pPr marL="457200" lvl="1" indent="0">
              <a:buNone/>
            </a:pPr>
            <a:r>
              <a:rPr lang="ko-KR" altLang="en-US" dirty="0" err="1"/>
              <a:t>학과명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ko-KR" altLang="en-US" dirty="0" err="1"/>
              <a:t>학과명</a:t>
            </a:r>
            <a:endParaRPr lang="ko-KR" altLang="en-US" dirty="0"/>
          </a:p>
          <a:p>
            <a:pPr marL="457200" lvl="1" indent="0">
              <a:buNone/>
            </a:pPr>
            <a:r>
              <a:rPr lang="ko-KR" altLang="en-US" dirty="0"/>
              <a:t>홈페이지 주소 </a:t>
            </a:r>
            <a:r>
              <a:rPr lang="en-US" altLang="ko-KR" dirty="0"/>
              <a:t>: </a:t>
            </a:r>
            <a:r>
              <a:rPr lang="ko-KR" altLang="en-US" dirty="0"/>
              <a:t>홈페이지 주소</a:t>
            </a:r>
          </a:p>
          <a:p>
            <a:pPr marL="457200" lvl="1" indent="0">
              <a:buNone/>
            </a:pPr>
            <a:r>
              <a:rPr lang="ko-KR" altLang="en-US" dirty="0"/>
              <a:t>연락처 </a:t>
            </a:r>
            <a:r>
              <a:rPr lang="en-US" altLang="ko-KR" dirty="0"/>
              <a:t>/ </a:t>
            </a:r>
            <a:r>
              <a:rPr lang="ko-KR" altLang="en-US" dirty="0"/>
              <a:t>메일 </a:t>
            </a:r>
            <a:r>
              <a:rPr lang="en-US" altLang="ko-KR" dirty="0"/>
              <a:t>: 010-1234-1234 / theme@ssu.ac.kr</a:t>
            </a:r>
          </a:p>
          <a:p>
            <a:pPr marL="457200" lvl="1" indent="0">
              <a:buNone/>
            </a:pPr>
            <a:r>
              <a:rPr lang="ko-KR" altLang="en-US" dirty="0"/>
              <a:t>오류 내용 </a:t>
            </a:r>
            <a:r>
              <a:rPr lang="en-US" altLang="ko-KR" dirty="0"/>
              <a:t>: </a:t>
            </a:r>
            <a:r>
              <a:rPr lang="ko-KR" altLang="en-US" dirty="0"/>
              <a:t>어떤 메뉴의 어떤 오류 인지 상세히 기재 필요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40204334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>
            <a:extLst>
              <a:ext uri="{FF2B5EF4-FFF2-40B4-BE49-F238E27FC236}">
                <a16:creationId xmlns:a16="http://schemas.microsoft.com/office/drawing/2014/main" id="{502B3BED-D9D4-48F0-817C-8DF41F42D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사전 확인 </a:t>
            </a:r>
            <a:r>
              <a:rPr lang="en-US" altLang="ko-KR" dirty="0"/>
              <a:t>– hosts </a:t>
            </a:r>
            <a:r>
              <a:rPr lang="ko-KR" altLang="en-US" dirty="0"/>
              <a:t>편집</a:t>
            </a:r>
          </a:p>
        </p:txBody>
      </p:sp>
      <p:sp>
        <p:nvSpPr>
          <p:cNvPr id="8" name="내용 개체 틀 2">
            <a:extLst>
              <a:ext uri="{FF2B5EF4-FFF2-40B4-BE49-F238E27FC236}">
                <a16:creationId xmlns:a16="http://schemas.microsoft.com/office/drawing/2014/main" id="{59E11D6E-DBA0-4E6F-AE95-3D35262BB5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/>
              <a:t>내용 추가</a:t>
            </a:r>
            <a:endParaRPr lang="en-US" altLang="ko-KR" dirty="0"/>
          </a:p>
          <a:p>
            <a:r>
              <a:rPr lang="en-US" altLang="ko-KR" dirty="0"/>
              <a:t>133.186.220.181</a:t>
            </a:r>
            <a:r>
              <a:rPr lang="en-US" altLang="ko-KR" dirty="0">
                <a:solidFill>
                  <a:srgbClr val="FF0000"/>
                </a:solidFill>
              </a:rPr>
              <a:t>[_]</a:t>
            </a:r>
            <a:r>
              <a:rPr lang="en-US" altLang="ko-KR" dirty="0"/>
              <a:t>(</a:t>
            </a:r>
            <a:r>
              <a:rPr lang="ko-KR" altLang="en-US" dirty="0"/>
              <a:t>각 학과 도메인</a:t>
            </a:r>
            <a:r>
              <a:rPr lang="en-US" altLang="ko-KR" dirty="0"/>
              <a:t>)</a:t>
            </a:r>
          </a:p>
          <a:p>
            <a:r>
              <a:rPr lang="en-US" altLang="ko-KR" dirty="0"/>
              <a:t>133.186.220.181 finance.ssu.ac.kr [</a:t>
            </a:r>
            <a:r>
              <a:rPr lang="ko-KR" altLang="en-US" dirty="0"/>
              <a:t>각 학과 도메인</a:t>
            </a:r>
            <a:r>
              <a:rPr lang="en-US" altLang="ko-KR" dirty="0"/>
              <a:t>]</a:t>
            </a:r>
          </a:p>
          <a:p>
            <a:endParaRPr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B84035C8-EDD8-401B-9CB6-C1A0666F5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1346" y="3429000"/>
            <a:ext cx="4870672" cy="32200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045DAC-D7F2-4FF6-9151-CB14F5FEC386}"/>
              </a:ext>
            </a:extLst>
          </p:cNvPr>
          <p:cNvSpPr txBox="1"/>
          <p:nvPr/>
        </p:nvSpPr>
        <p:spPr>
          <a:xfrm>
            <a:off x="6982691" y="5946291"/>
            <a:ext cx="2549235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800" dirty="0"/>
              <a:t>133.186.220.181 finance.ssu.ac.kr</a:t>
            </a:r>
            <a:endParaRPr lang="ko-KR" altLang="en-US" sz="800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B7F397AF-6F9E-442F-9B2C-C63E7C2D3561}"/>
              </a:ext>
            </a:extLst>
          </p:cNvPr>
          <p:cNvSpPr/>
          <p:nvPr/>
        </p:nvSpPr>
        <p:spPr>
          <a:xfrm>
            <a:off x="6671388" y="5855867"/>
            <a:ext cx="1940767" cy="3962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447978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>
            <a:extLst>
              <a:ext uri="{FF2B5EF4-FFF2-40B4-BE49-F238E27FC236}">
                <a16:creationId xmlns:a16="http://schemas.microsoft.com/office/drawing/2014/main" id="{502B3BED-D9D4-48F0-817C-8DF41F42D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사전 확인 </a:t>
            </a:r>
            <a:r>
              <a:rPr lang="en-US" altLang="ko-KR" dirty="0"/>
              <a:t>– hosts </a:t>
            </a:r>
            <a:r>
              <a:rPr lang="ko-KR" altLang="en-US" dirty="0"/>
              <a:t>편집</a:t>
            </a:r>
          </a:p>
        </p:txBody>
      </p:sp>
      <p:sp>
        <p:nvSpPr>
          <p:cNvPr id="8" name="내용 개체 틀 2">
            <a:extLst>
              <a:ext uri="{FF2B5EF4-FFF2-40B4-BE49-F238E27FC236}">
                <a16:creationId xmlns:a16="http://schemas.microsoft.com/office/drawing/2014/main" id="{59E11D6E-DBA0-4E6F-AE95-3D35262BB5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/>
              <a:t>작업 완료 후 삭제 또는 주석 처리</a:t>
            </a:r>
            <a:endParaRPr lang="en-US" altLang="ko-KR" dirty="0"/>
          </a:p>
          <a:p>
            <a:pPr lvl="1"/>
            <a:r>
              <a:rPr lang="ko-KR" altLang="en-US" dirty="0"/>
              <a:t>앞에 </a:t>
            </a:r>
            <a:r>
              <a:rPr lang="en-US" altLang="ko-KR" dirty="0"/>
              <a:t>(#)</a:t>
            </a:r>
            <a:r>
              <a:rPr lang="ko-KR" altLang="en-US" dirty="0"/>
              <a:t>을</a:t>
            </a:r>
            <a:r>
              <a:rPr lang="en-US" altLang="ko-KR" dirty="0"/>
              <a:t> </a:t>
            </a:r>
            <a:r>
              <a:rPr lang="ko-KR" altLang="en-US" dirty="0" err="1"/>
              <a:t>추가시</a:t>
            </a:r>
            <a:r>
              <a:rPr lang="ko-KR" altLang="en-US" dirty="0"/>
              <a:t> 주석</a:t>
            </a:r>
            <a:r>
              <a:rPr lang="en-US" altLang="ko-KR" dirty="0"/>
              <a:t>(</a:t>
            </a:r>
            <a:r>
              <a:rPr lang="ko-KR" altLang="en-US" dirty="0"/>
              <a:t>비활성</a:t>
            </a:r>
            <a:r>
              <a:rPr lang="en-US" altLang="ko-KR" dirty="0"/>
              <a:t>)</a:t>
            </a:r>
            <a:r>
              <a:rPr lang="ko-KR" altLang="en-US" dirty="0"/>
              <a:t> 처리</a:t>
            </a:r>
            <a:endParaRPr lang="en-US" altLang="ko-KR" dirty="0"/>
          </a:p>
          <a:p>
            <a:r>
              <a:rPr lang="ko-KR" altLang="en-US" dirty="0"/>
              <a:t>기존 사이트에 </a:t>
            </a:r>
            <a:r>
              <a:rPr lang="ko-KR" altLang="en-US" dirty="0" err="1"/>
              <a:t>접속할려면</a:t>
            </a:r>
            <a:r>
              <a:rPr lang="ko-KR" altLang="en-US" dirty="0"/>
              <a:t> 수정 필요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6EFC6DE1-77B8-4CF1-89C4-389888529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8266" y="3356374"/>
            <a:ext cx="4815911" cy="322580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DBEC5E5C-92AF-43D1-BBCB-0F249F4CC7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993" y="3356374"/>
            <a:ext cx="4815911" cy="3225800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7FF16C40-3CC4-4388-861E-058B06627D17}"/>
              </a:ext>
            </a:extLst>
          </p:cNvPr>
          <p:cNvSpPr/>
          <p:nvPr/>
        </p:nvSpPr>
        <p:spPr>
          <a:xfrm>
            <a:off x="886370" y="5794774"/>
            <a:ext cx="1940767" cy="3962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9B0781-3FEE-437B-A639-0C51BA6B2CAA}"/>
              </a:ext>
            </a:extLst>
          </p:cNvPr>
          <p:cNvSpPr txBox="1"/>
          <p:nvPr/>
        </p:nvSpPr>
        <p:spPr>
          <a:xfrm>
            <a:off x="6396738" y="5885198"/>
            <a:ext cx="2549235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ko-KR" altLang="en-US" sz="800" dirty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118D06B7-8E02-4479-9CD0-94DBA1003CD3}"/>
              </a:ext>
            </a:extLst>
          </p:cNvPr>
          <p:cNvSpPr/>
          <p:nvPr/>
        </p:nvSpPr>
        <p:spPr>
          <a:xfrm>
            <a:off x="6331025" y="5865184"/>
            <a:ext cx="1566454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700" dirty="0"/>
              <a:t>#133.186.220.181 finance.ssu.ac.kr</a:t>
            </a:r>
            <a:endParaRPr lang="ko-KR" altLang="en-US" sz="700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B7F397AF-6F9E-442F-9B2C-C63E7C2D3561}"/>
              </a:ext>
            </a:extLst>
          </p:cNvPr>
          <p:cNvSpPr/>
          <p:nvPr/>
        </p:nvSpPr>
        <p:spPr>
          <a:xfrm>
            <a:off x="6223981" y="5794774"/>
            <a:ext cx="1940767" cy="3962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387786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>
            <a:extLst>
              <a:ext uri="{FF2B5EF4-FFF2-40B4-BE49-F238E27FC236}">
                <a16:creationId xmlns:a16="http://schemas.microsoft.com/office/drawing/2014/main" id="{502B3BED-D9D4-48F0-817C-8DF41F42D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사전 확인 </a:t>
            </a:r>
            <a:r>
              <a:rPr lang="en-US" altLang="ko-KR" dirty="0"/>
              <a:t>– hosts </a:t>
            </a:r>
            <a:r>
              <a:rPr lang="ko-KR" altLang="en-US" dirty="0"/>
              <a:t>편집</a:t>
            </a:r>
          </a:p>
        </p:txBody>
      </p:sp>
      <p:sp>
        <p:nvSpPr>
          <p:cNvPr id="8" name="내용 개체 틀 2">
            <a:extLst>
              <a:ext uri="{FF2B5EF4-FFF2-40B4-BE49-F238E27FC236}">
                <a16:creationId xmlns:a16="http://schemas.microsoft.com/office/drawing/2014/main" id="{59E11D6E-DBA0-4E6F-AE95-3D35262BB5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/>
              <a:t>저장이 </a:t>
            </a:r>
            <a:r>
              <a:rPr lang="ko-KR" altLang="en-US" dirty="0" err="1"/>
              <a:t>안될경우</a:t>
            </a:r>
            <a:endParaRPr lang="en-US" altLang="ko-KR" dirty="0"/>
          </a:p>
          <a:p>
            <a:pPr lvl="1"/>
            <a:r>
              <a:rPr lang="ko-KR" altLang="en-US" dirty="0"/>
              <a:t>관리자 권한으로 실행 확인</a:t>
            </a:r>
            <a:endParaRPr lang="en-US" altLang="ko-KR" dirty="0"/>
          </a:p>
          <a:p>
            <a:r>
              <a:rPr lang="ko-KR" altLang="en-US" dirty="0" err="1"/>
              <a:t>다른프로그램</a:t>
            </a:r>
            <a:r>
              <a:rPr lang="en-US" altLang="ko-KR" dirty="0"/>
              <a:t>(</a:t>
            </a:r>
            <a:r>
              <a:rPr lang="ko-KR" altLang="en-US" dirty="0" err="1"/>
              <a:t>백신등</a:t>
            </a:r>
            <a:r>
              <a:rPr lang="en-US" altLang="ko-KR" dirty="0"/>
              <a:t>)</a:t>
            </a:r>
            <a:r>
              <a:rPr lang="ko-KR" altLang="en-US" dirty="0"/>
              <a:t> 차단 확인</a:t>
            </a:r>
            <a:endParaRPr lang="en-US" altLang="ko-KR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F104CF8D-7F49-4E06-A91B-ADD24912C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775" y="1690688"/>
            <a:ext cx="4305025" cy="1828161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8228516F-1368-4042-A2AA-0AD0A7229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26" y="3730083"/>
            <a:ext cx="2303253" cy="2581817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02E271C9-8BFA-4ED4-A31D-E1BD127A29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8821" y="3760420"/>
            <a:ext cx="3179954" cy="2732455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AFD6BA7E-E157-4E54-A229-B1D1685D6D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7902" y="4001294"/>
            <a:ext cx="3144608" cy="240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5076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>
            <a:extLst>
              <a:ext uri="{FF2B5EF4-FFF2-40B4-BE49-F238E27FC236}">
                <a16:creationId xmlns:a16="http://schemas.microsoft.com/office/drawing/2014/main" id="{502B3BED-D9D4-48F0-817C-8DF41F42D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사이트 접속</a:t>
            </a:r>
          </a:p>
        </p:txBody>
      </p:sp>
      <p:sp>
        <p:nvSpPr>
          <p:cNvPr id="8" name="내용 개체 틀 2">
            <a:extLst>
              <a:ext uri="{FF2B5EF4-FFF2-40B4-BE49-F238E27FC236}">
                <a16:creationId xmlns:a16="http://schemas.microsoft.com/office/drawing/2014/main" id="{59E11D6E-DBA0-4E6F-AE95-3D35262BB5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/>
              <a:t>모든 브라우저 종료 </a:t>
            </a:r>
            <a:r>
              <a:rPr lang="en-US" altLang="ko-KR" dirty="0"/>
              <a:t>=&gt; </a:t>
            </a:r>
            <a:r>
              <a:rPr lang="ko-KR" altLang="en-US" dirty="0"/>
              <a:t>브라우저 실행</a:t>
            </a:r>
            <a:endParaRPr lang="en-US" altLang="ko-KR" dirty="0"/>
          </a:p>
          <a:p>
            <a:r>
              <a:rPr lang="en-US" altLang="ko-KR" dirty="0"/>
              <a:t>https://finance.ssu.ac.kr </a:t>
            </a:r>
            <a:r>
              <a:rPr lang="ko-KR" altLang="en-US" dirty="0"/>
              <a:t>접속</a:t>
            </a:r>
            <a:endParaRPr lang="en-US" altLang="ko-KR" dirty="0"/>
          </a:p>
          <a:p>
            <a:endParaRPr lang="ko-KR" altLang="en-US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7D6CD15-CC1F-4B92-AA66-D75E65B20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5057" y="3075897"/>
            <a:ext cx="4369221" cy="3461028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8F946C08-C0A1-41F7-9342-EDCE375F1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274" y="3072777"/>
            <a:ext cx="4369221" cy="3464148"/>
          </a:xfrm>
          <a:prstGeom prst="rect">
            <a:avLst/>
          </a:prstGeom>
        </p:spPr>
      </p:pic>
      <p:sp>
        <p:nvSpPr>
          <p:cNvPr id="4" name="화살표: 오른쪽 3">
            <a:extLst>
              <a:ext uri="{FF2B5EF4-FFF2-40B4-BE49-F238E27FC236}">
                <a16:creationId xmlns:a16="http://schemas.microsoft.com/office/drawing/2014/main" id="{293B73BF-B0E6-4BE4-A6C1-8AFE24738847}"/>
              </a:ext>
            </a:extLst>
          </p:cNvPr>
          <p:cNvSpPr/>
          <p:nvPr/>
        </p:nvSpPr>
        <p:spPr>
          <a:xfrm>
            <a:off x="6077507" y="4269711"/>
            <a:ext cx="783133" cy="1060920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58589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>
            <a:extLst>
              <a:ext uri="{FF2B5EF4-FFF2-40B4-BE49-F238E27FC236}">
                <a16:creationId xmlns:a16="http://schemas.microsoft.com/office/drawing/2014/main" id="{502B3BED-D9D4-48F0-817C-8DF41F42D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사이트 접속 </a:t>
            </a:r>
            <a:r>
              <a:rPr lang="en-US" altLang="ko-KR" dirty="0"/>
              <a:t>- </a:t>
            </a:r>
            <a:r>
              <a:rPr lang="ko-KR" altLang="en-US" dirty="0"/>
              <a:t>관리자</a:t>
            </a:r>
          </a:p>
        </p:txBody>
      </p:sp>
      <p:sp>
        <p:nvSpPr>
          <p:cNvPr id="8" name="내용 개체 틀 2">
            <a:extLst>
              <a:ext uri="{FF2B5EF4-FFF2-40B4-BE49-F238E27FC236}">
                <a16:creationId xmlns:a16="http://schemas.microsoft.com/office/drawing/2014/main" id="{59E11D6E-DBA0-4E6F-AE95-3D35262BB5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US" altLang="ko-KR" dirty="0">
                <a:solidFill>
                  <a:srgbClr val="FF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</a:t>
            </a:r>
            <a:r>
              <a:rPr lang="ko-KR" altLang="en-US" dirty="0">
                <a:solidFill>
                  <a:srgbClr val="FF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각학과도메인</a:t>
            </a:r>
            <a:r>
              <a:rPr lang="en-US" altLang="ko-KR" dirty="0">
                <a:solidFill>
                  <a:srgbClr val="FF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]</a:t>
            </a:r>
            <a:r>
              <a:rPr lang="en-US" altLang="ko-KR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/wp-admin</a:t>
            </a:r>
            <a:endParaRPr lang="en-US" altLang="ko-KR" dirty="0"/>
          </a:p>
          <a:p>
            <a:r>
              <a:rPr lang="ko-KR" altLang="en-US" dirty="0"/>
              <a:t>예</a:t>
            </a:r>
            <a:r>
              <a:rPr lang="en-US" altLang="ko-KR" dirty="0"/>
              <a:t>) https://finance.ssu.ac.kr/wp-admin</a:t>
            </a:r>
          </a:p>
          <a:p>
            <a:pPr lvl="1"/>
            <a:r>
              <a:rPr lang="ko-KR" altLang="en-US" dirty="0"/>
              <a:t>사용자명 </a:t>
            </a:r>
            <a:r>
              <a:rPr lang="en-US" altLang="ko-KR" dirty="0"/>
              <a:t>/ </a:t>
            </a:r>
            <a:r>
              <a:rPr lang="ko-KR" altLang="en-US" dirty="0"/>
              <a:t>비밀번호 입력 </a:t>
            </a:r>
            <a:r>
              <a:rPr lang="en-US" altLang="ko-KR" dirty="0"/>
              <a:t>=&gt; </a:t>
            </a:r>
            <a:r>
              <a:rPr lang="ko-KR" altLang="en-US" dirty="0"/>
              <a:t>로그인</a:t>
            </a:r>
            <a:endParaRPr lang="en-US" altLang="ko-KR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07391E7F-BD59-4378-9C94-0E9C23BFF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2662" y="3359425"/>
            <a:ext cx="3270956" cy="313345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33357694-A1D1-4A9B-81A6-056429C3E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1985" y="3429001"/>
            <a:ext cx="3453882" cy="3063874"/>
          </a:xfrm>
          <a:prstGeom prst="rect">
            <a:avLst/>
          </a:prstGeom>
        </p:spPr>
      </p:pic>
      <p:sp>
        <p:nvSpPr>
          <p:cNvPr id="9" name="화살표: 오른쪽 8">
            <a:extLst>
              <a:ext uri="{FF2B5EF4-FFF2-40B4-BE49-F238E27FC236}">
                <a16:creationId xmlns:a16="http://schemas.microsoft.com/office/drawing/2014/main" id="{F572CA10-242E-470F-AD48-D826FCF9CA52}"/>
              </a:ext>
            </a:extLst>
          </p:cNvPr>
          <p:cNvSpPr/>
          <p:nvPr/>
        </p:nvSpPr>
        <p:spPr>
          <a:xfrm>
            <a:off x="6291996" y="4224556"/>
            <a:ext cx="783133" cy="1060920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8377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287</TotalTime>
  <Words>1003</Words>
  <Application>Microsoft Office PowerPoint</Application>
  <PresentationFormat>와이드스크린</PresentationFormat>
  <Paragraphs>214</Paragraphs>
  <Slides>44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44</vt:i4>
      </vt:variant>
    </vt:vector>
  </HeadingPairs>
  <TitlesOfParts>
    <vt:vector size="48" baseType="lpstr">
      <vt:lpstr>맑은 고딕</vt:lpstr>
      <vt:lpstr>Arial</vt:lpstr>
      <vt:lpstr>Wingdings</vt:lpstr>
      <vt:lpstr>Office 테마</vt:lpstr>
      <vt:lpstr>학과 홈페이지 이전</vt:lpstr>
      <vt:lpstr>사전 확인 – hosts 편집</vt:lpstr>
      <vt:lpstr>사전 확인 – hosts 편집</vt:lpstr>
      <vt:lpstr>사전 확인 – hosts 편집</vt:lpstr>
      <vt:lpstr>사전 확인 – hosts 편집</vt:lpstr>
      <vt:lpstr>사전 확인 – hosts 편집</vt:lpstr>
      <vt:lpstr>사전 확인 – hosts 편집</vt:lpstr>
      <vt:lpstr>사이트 접속</vt:lpstr>
      <vt:lpstr>사이트 접속 - 관리자</vt:lpstr>
      <vt:lpstr>웹사이트 제작 순서</vt:lpstr>
      <vt:lpstr>사이트 분석 / 기획</vt:lpstr>
      <vt:lpstr>사이트 디자인 - 정적</vt:lpstr>
      <vt:lpstr>사이트 디자인 - 동적</vt:lpstr>
      <vt:lpstr>웹사이트 제작 시 알아야할 사항</vt:lpstr>
      <vt:lpstr>HTML / CSS – HTML 이란</vt:lpstr>
      <vt:lpstr>HTML / CSS - CSS란</vt:lpstr>
      <vt:lpstr>워드프레스 참고 사항</vt:lpstr>
      <vt:lpstr>워드프레스 - 페이지</vt:lpstr>
      <vt:lpstr>워드프레스 - 플러그인</vt:lpstr>
      <vt:lpstr>워드프레스 - 외모</vt:lpstr>
      <vt:lpstr>워드프레스 - 기타</vt:lpstr>
      <vt:lpstr>참고 사항 – 테마 커스텀 영역(테마6)</vt:lpstr>
      <vt:lpstr>참고 사항 – 숏코드 사용</vt:lpstr>
      <vt:lpstr>참고 사항 – 숏코드 사용</vt:lpstr>
      <vt:lpstr>참고 사항 – 숏코드 사용</vt:lpstr>
      <vt:lpstr>참고 사항 – 좌측메뉴 설정</vt:lpstr>
      <vt:lpstr>참고 사항 – 좌측메뉴 설정</vt:lpstr>
      <vt:lpstr>참고 사항 – 게시판 사용</vt:lpstr>
      <vt:lpstr>참고 사항 – 게시판 사용( 단일 )</vt:lpstr>
      <vt:lpstr>참고 사항 – 게시판 사용( 단일 )</vt:lpstr>
      <vt:lpstr>참고 사항 – 게시판 사용( 카테고리 )</vt:lpstr>
      <vt:lpstr>참고 사항 – 게시판 사용( 카테고리 )</vt:lpstr>
      <vt:lpstr>참고 사항 – 게시판 사용( 카테고리 )</vt:lpstr>
      <vt:lpstr>참고 사항 – 게시판 사용( 카테고리 )</vt:lpstr>
      <vt:lpstr>참고 사항 – CSS 편집</vt:lpstr>
      <vt:lpstr>참고 사항 – CSS 편집</vt:lpstr>
      <vt:lpstr>참고 사항 – 반응형</vt:lpstr>
      <vt:lpstr>참고 사항 – 그리드</vt:lpstr>
      <vt:lpstr>참고 사항 – 엑셀 / 워드 복사하기</vt:lpstr>
      <vt:lpstr>참고 사항 – 엑셀 / 워드 복사하기</vt:lpstr>
      <vt:lpstr>참고 사항 – 엑셀 / 워드 복사하기</vt:lpstr>
      <vt:lpstr>참고 사항 – 엑셀 / 워드 복사하기</vt:lpstr>
      <vt:lpstr>게시판 데이터 이전</vt:lpstr>
      <vt:lpstr>문의 게시판 이용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학과 이전</dc:title>
  <dc:creator>정 의호</dc:creator>
  <cp:lastModifiedBy>Moon Soyoung</cp:lastModifiedBy>
  <cp:revision>308</cp:revision>
  <dcterms:created xsi:type="dcterms:W3CDTF">2020-07-21T05:50:24Z</dcterms:created>
  <dcterms:modified xsi:type="dcterms:W3CDTF">2021-03-19T00:29:55Z</dcterms:modified>
</cp:coreProperties>
</file>